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Fredoka One"/>
      <p:regular r:id="rId34"/>
    </p:embeddedFont>
    <p:embeddedFont>
      <p:font typeface="Palanquin Dark"/>
      <p:regular r:id="rId35"/>
      <p:bold r:id="rId36"/>
    </p:embeddedFont>
    <p:embeddedFont>
      <p:font typeface="Orbitron"/>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A2950E-5A8D-49AD-BC25-124466B9B3C2}">
  <a:tblStyle styleId="{F0A2950E-5A8D-49AD-BC25-124466B9B3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PalanquinDark-regular.fntdata"/><Relationship Id="rId12" Type="http://schemas.openxmlformats.org/officeDocument/2006/relationships/slide" Target="slides/slide7.xml"/><Relationship Id="rId34" Type="http://schemas.openxmlformats.org/officeDocument/2006/relationships/font" Target="fonts/FredokaOne-regular.fntdata"/><Relationship Id="rId15" Type="http://schemas.openxmlformats.org/officeDocument/2006/relationships/slide" Target="slides/slide10.xml"/><Relationship Id="rId37" Type="http://schemas.openxmlformats.org/officeDocument/2006/relationships/font" Target="fonts/Orbitron-regular.fntdata"/><Relationship Id="rId14" Type="http://schemas.openxmlformats.org/officeDocument/2006/relationships/slide" Target="slides/slide9.xml"/><Relationship Id="rId36" Type="http://schemas.openxmlformats.org/officeDocument/2006/relationships/font" Target="fonts/PalanquinDark-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rbitron-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9a7758f7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9a7758f77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9a7758f77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9a7758f77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a3c22d4e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a3c22d4e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9a7758f77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9a7758f77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9a7758f77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9a7758f77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9a7758f77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9a7758f77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9a7758f77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9a7758f77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9a7758f77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9a7758f77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9a7758f7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9a7758f7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a3c22d4ef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a3c22d4ef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c6ac5e878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c6ac5e878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9a7758f77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9a7758f77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9a7758f77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9a7758f77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9a7758f77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9a7758f77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9a7758f77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9a7758f77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9a7758f7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9a7758f7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6ac5e8787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c6ac5e8787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facb75130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0facb75130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a3c22d4e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a3c22d4e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9a7758f77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9a7758f77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facb7513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0facb7513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9a7758f77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9a7758f77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9a7758f77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9a7758f7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29521" y="-366300"/>
              <a:ext cx="3031815" cy="200457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flipH="1" rot="10800000">
              <a:off x="6369828" y="-1150069"/>
              <a:ext cx="6654639" cy="7636641"/>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flipH="1" rot="10800000">
              <a:off x="6016263" y="1621720"/>
              <a:ext cx="2553081" cy="3705670"/>
              <a:chOff x="6769513" y="299393"/>
              <a:chExt cx="1308620" cy="1899525"/>
            </a:xfrm>
          </p:grpSpPr>
          <p:sp>
            <p:nvSpPr>
              <p:cNvPr id="32" name="Google Shape;32;p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flipH="1" rot="10800000">
              <a:off x="7424539" y="4645063"/>
              <a:ext cx="727773" cy="727773"/>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2"/>
          <p:cNvSpPr txBox="1"/>
          <p:nvPr>
            <p:ph type="ctrTitle"/>
          </p:nvPr>
        </p:nvSpPr>
        <p:spPr>
          <a:xfrm>
            <a:off x="1296163" y="1263600"/>
            <a:ext cx="6551700" cy="21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0" name="Google Shape;50;p2"/>
          <p:cNvSpPr txBox="1"/>
          <p:nvPr>
            <p:ph idx="1" type="subTitle"/>
          </p:nvPr>
        </p:nvSpPr>
        <p:spPr>
          <a:xfrm>
            <a:off x="1296138" y="3416400"/>
            <a:ext cx="6551700" cy="46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7"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 name="Google Shape;313;p11"/>
            <p:cNvGrpSpPr/>
            <p:nvPr/>
          </p:nvGrpSpPr>
          <p:grpSpPr>
            <a:xfrm flipH="1" rot="10800000">
              <a:off x="-2489366" y="-3322835"/>
              <a:ext cx="6322114" cy="9196733"/>
              <a:chOff x="-2661600" y="-960635"/>
              <a:chExt cx="6322114" cy="9196733"/>
            </a:xfrm>
          </p:grpSpPr>
          <p:sp>
            <p:nvSpPr>
              <p:cNvPr id="314" name="Google Shape;314;p11"/>
              <p:cNvSpPr/>
              <p:nvPr/>
            </p:nvSpPr>
            <p:spPr>
              <a:xfrm flipH="1" rot="-5400000">
                <a:off x="-717010" y="-412716"/>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2661600" y="981052"/>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11"/>
              <p:cNvGrpSpPr/>
              <p:nvPr/>
            </p:nvGrpSpPr>
            <p:grpSpPr>
              <a:xfrm flipH="1" rot="10800000">
                <a:off x="-1558013" y="845624"/>
                <a:ext cx="2381713" cy="3328977"/>
                <a:chOff x="7655072" y="-407632"/>
                <a:chExt cx="2008529" cy="2807368"/>
              </a:xfrm>
            </p:grpSpPr>
            <p:sp>
              <p:nvSpPr>
                <p:cNvPr id="317" name="Google Shape;317;p11"/>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1"/>
              <p:cNvGrpSpPr/>
              <p:nvPr/>
            </p:nvGrpSpPr>
            <p:grpSpPr>
              <a:xfrm flipH="1" rot="5400000">
                <a:off x="692685" y="3116270"/>
                <a:ext cx="2375896" cy="3296652"/>
                <a:chOff x="2132995" y="960308"/>
                <a:chExt cx="496177" cy="688438"/>
              </a:xfrm>
            </p:grpSpPr>
            <p:sp>
              <p:nvSpPr>
                <p:cNvPr id="330" name="Google Shape;330;p11"/>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1"/>
              <p:cNvSpPr/>
              <p:nvPr/>
            </p:nvSpPr>
            <p:spPr>
              <a:xfrm>
                <a:off x="6891900" y="39848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 name="Google Shape;350;p11"/>
            <p:cNvGrpSpPr/>
            <p:nvPr/>
          </p:nvGrpSpPr>
          <p:grpSpPr>
            <a:xfrm flipH="1" rot="5400000">
              <a:off x="8783750" y="844197"/>
              <a:ext cx="1183114" cy="2109034"/>
              <a:chOff x="4549150" y="1401575"/>
              <a:chExt cx="1183114" cy="2109034"/>
            </a:xfrm>
          </p:grpSpPr>
          <p:sp>
            <p:nvSpPr>
              <p:cNvPr id="351" name="Google Shape;351;p11"/>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 name="Google Shape;353;p11"/>
          <p:cNvSpPr txBox="1"/>
          <p:nvPr>
            <p:ph hasCustomPrompt="1" type="title"/>
          </p:nvPr>
        </p:nvSpPr>
        <p:spPr>
          <a:xfrm>
            <a:off x="822000" y="1658157"/>
            <a:ext cx="74997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p:nvPr>
            <p:ph idx="1" type="subTitle"/>
          </p:nvPr>
        </p:nvSpPr>
        <p:spPr>
          <a:xfrm flipH="1">
            <a:off x="822300" y="2899240"/>
            <a:ext cx="74997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5"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
    <p:spTree>
      <p:nvGrpSpPr>
        <p:cNvPr id="356" name="Shape 356"/>
        <p:cNvGrpSpPr/>
        <p:nvPr/>
      </p:nvGrpSpPr>
      <p:grpSpPr>
        <a:xfrm>
          <a:off x="0" y="0"/>
          <a:ext cx="0" cy="0"/>
          <a:chOff x="0" y="0"/>
          <a:chExt cx="0" cy="0"/>
        </a:xfrm>
      </p:grpSpPr>
      <p:sp>
        <p:nvSpPr>
          <p:cNvPr id="357" name="Google Shape;357;p13"/>
          <p:cNvSpPr txBox="1"/>
          <p:nvPr>
            <p:ph hasCustomPrompt="1" type="title"/>
          </p:nvPr>
        </p:nvSpPr>
        <p:spPr>
          <a:xfrm>
            <a:off x="210087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59" name="Google Shape;359;p13"/>
          <p:cNvSpPr txBox="1"/>
          <p:nvPr>
            <p:ph idx="2" type="subTitle"/>
          </p:nvPr>
        </p:nvSpPr>
        <p:spPr>
          <a:xfrm>
            <a:off x="123402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0" name="Google Shape;360;p13"/>
          <p:cNvSpPr txBox="1"/>
          <p:nvPr>
            <p:ph hasCustomPrompt="1" idx="3" type="title"/>
          </p:nvPr>
        </p:nvSpPr>
        <p:spPr>
          <a:xfrm>
            <a:off x="595832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2" name="Google Shape;362;p13"/>
          <p:cNvSpPr txBox="1"/>
          <p:nvPr>
            <p:ph idx="5" type="subTitle"/>
          </p:nvPr>
        </p:nvSpPr>
        <p:spPr>
          <a:xfrm>
            <a:off x="509147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3" name="Google Shape;363;p13"/>
          <p:cNvSpPr txBox="1"/>
          <p:nvPr>
            <p:ph hasCustomPrompt="1" idx="6" type="title"/>
          </p:nvPr>
        </p:nvSpPr>
        <p:spPr>
          <a:xfrm>
            <a:off x="210087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5" name="Google Shape;365;p13"/>
          <p:cNvSpPr txBox="1"/>
          <p:nvPr>
            <p:ph idx="8" type="subTitle"/>
          </p:nvPr>
        </p:nvSpPr>
        <p:spPr>
          <a:xfrm>
            <a:off x="123402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6" name="Google Shape;366;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367" name="Google Shape;367;p13"/>
          <p:cNvSpPr txBox="1"/>
          <p:nvPr>
            <p:ph hasCustomPrompt="1" idx="13" type="title"/>
          </p:nvPr>
        </p:nvSpPr>
        <p:spPr>
          <a:xfrm>
            <a:off x="595832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9" name="Google Shape;369;p13"/>
          <p:cNvSpPr txBox="1"/>
          <p:nvPr>
            <p:ph idx="15" type="subTitle"/>
          </p:nvPr>
        </p:nvSpPr>
        <p:spPr>
          <a:xfrm>
            <a:off x="509147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399" name="Shape 399"/>
        <p:cNvGrpSpPr/>
        <p:nvPr/>
      </p:nvGrpSpPr>
      <p:grpSpPr>
        <a:xfrm>
          <a:off x="0" y="0"/>
          <a:ext cx="0" cy="0"/>
          <a:chOff x="0" y="0"/>
          <a:chExt cx="0" cy="0"/>
        </a:xfrm>
      </p:grpSpPr>
      <p:sp>
        <p:nvSpPr>
          <p:cNvPr id="400" name="Google Shape;400;p14"/>
          <p:cNvSpPr txBox="1"/>
          <p:nvPr>
            <p:ph type="title"/>
          </p:nvPr>
        </p:nvSpPr>
        <p:spPr>
          <a:xfrm>
            <a:off x="4587168" y="3394725"/>
            <a:ext cx="3621000" cy="4023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2200"/>
            </a:lvl1pPr>
            <a:lvl2pPr lvl="1" rtl="0" algn="l">
              <a:spcBef>
                <a:spcPts val="0"/>
              </a:spcBef>
              <a:spcAft>
                <a:spcPts val="0"/>
              </a:spcAft>
              <a:buNone/>
              <a:defRPr sz="2200"/>
            </a:lvl2pPr>
            <a:lvl3pPr lvl="2" rtl="0" algn="l">
              <a:spcBef>
                <a:spcPts val="0"/>
              </a:spcBef>
              <a:spcAft>
                <a:spcPts val="0"/>
              </a:spcAft>
              <a:buNone/>
              <a:defRPr sz="2200"/>
            </a:lvl3pPr>
            <a:lvl4pPr lvl="3" rtl="0" algn="l">
              <a:spcBef>
                <a:spcPts val="0"/>
              </a:spcBef>
              <a:spcAft>
                <a:spcPts val="0"/>
              </a:spcAft>
              <a:buNone/>
              <a:defRPr sz="2200"/>
            </a:lvl4pPr>
            <a:lvl5pPr lvl="4" rtl="0" algn="l">
              <a:spcBef>
                <a:spcPts val="0"/>
              </a:spcBef>
              <a:spcAft>
                <a:spcPts val="0"/>
              </a:spcAft>
              <a:buNone/>
              <a:defRPr sz="2200"/>
            </a:lvl5pPr>
            <a:lvl6pPr lvl="5" rtl="0" algn="l">
              <a:spcBef>
                <a:spcPts val="0"/>
              </a:spcBef>
              <a:spcAft>
                <a:spcPts val="0"/>
              </a:spcAft>
              <a:buNone/>
              <a:defRPr sz="2200"/>
            </a:lvl6pPr>
            <a:lvl7pPr lvl="6" rtl="0" algn="l">
              <a:spcBef>
                <a:spcPts val="0"/>
              </a:spcBef>
              <a:spcAft>
                <a:spcPts val="0"/>
              </a:spcAft>
              <a:buNone/>
              <a:defRPr sz="2200"/>
            </a:lvl7pPr>
            <a:lvl8pPr lvl="7" rtl="0" algn="l">
              <a:spcBef>
                <a:spcPts val="0"/>
              </a:spcBef>
              <a:spcAft>
                <a:spcPts val="0"/>
              </a:spcAft>
              <a:buNone/>
              <a:defRPr sz="2200"/>
            </a:lvl8pPr>
            <a:lvl9pPr lvl="8" rtl="0" algn="l">
              <a:spcBef>
                <a:spcPts val="0"/>
              </a:spcBef>
              <a:spcAft>
                <a:spcPts val="0"/>
              </a:spcAft>
              <a:buNone/>
              <a:defRPr sz="2200"/>
            </a:lvl9pPr>
          </a:lstStyle>
          <a:p/>
        </p:txBody>
      </p:sp>
      <p:sp>
        <p:nvSpPr>
          <p:cNvPr id="401" name="Google Shape;401;p14"/>
          <p:cNvSpPr txBox="1"/>
          <p:nvPr>
            <p:ph idx="1" type="subTitle"/>
          </p:nvPr>
        </p:nvSpPr>
        <p:spPr>
          <a:xfrm>
            <a:off x="4587168" y="1310750"/>
            <a:ext cx="3621000" cy="1936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02" name="Google Shape;402;p14"/>
          <p:cNvSpPr/>
          <p:nvPr/>
        </p:nvSpPr>
        <p:spPr>
          <a:xfrm flipH="1" rot="10800000">
            <a:off x="-2805872" y="-33740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4"/>
            <p:cNvGrpSpPr/>
            <p:nvPr/>
          </p:nvGrpSpPr>
          <p:grpSpPr>
            <a:xfrm flipH="1" rot="10800000">
              <a:off x="6484849" y="3631196"/>
              <a:ext cx="2431677" cy="3529318"/>
              <a:chOff x="6769513" y="299393"/>
              <a:chExt cx="1308620" cy="1899525"/>
            </a:xfrm>
          </p:grpSpPr>
          <p:sp>
            <p:nvSpPr>
              <p:cNvPr id="406" name="Google Shape;406;p1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423"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 name="Google Shape;449;p15"/>
          <p:cNvSpPr txBox="1"/>
          <p:nvPr>
            <p:ph hasCustomPrompt="1" type="title"/>
          </p:nvPr>
        </p:nvSpPr>
        <p:spPr>
          <a:xfrm>
            <a:off x="1478734"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p:nvPr>
            <p:ph idx="1" type="subTitle"/>
          </p:nvPr>
        </p:nvSpPr>
        <p:spPr>
          <a:xfrm>
            <a:off x="777784"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1" name="Google Shape;451;p15"/>
          <p:cNvSpPr txBox="1"/>
          <p:nvPr>
            <p:ph idx="2" type="subTitle"/>
          </p:nvPr>
        </p:nvSpPr>
        <p:spPr>
          <a:xfrm>
            <a:off x="777784"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2" name="Google Shape;452;p15"/>
          <p:cNvSpPr txBox="1"/>
          <p:nvPr>
            <p:ph hasCustomPrompt="1" idx="3" type="title"/>
          </p:nvPr>
        </p:nvSpPr>
        <p:spPr>
          <a:xfrm>
            <a:off x="412904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p:nvPr>
            <p:ph idx="4" type="subTitle"/>
          </p:nvPr>
        </p:nvSpPr>
        <p:spPr>
          <a:xfrm>
            <a:off x="3428103"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4" name="Google Shape;454;p15"/>
          <p:cNvSpPr txBox="1"/>
          <p:nvPr>
            <p:ph idx="5" type="subTitle"/>
          </p:nvPr>
        </p:nvSpPr>
        <p:spPr>
          <a:xfrm>
            <a:off x="3428103"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5" name="Google Shape;455;p15"/>
          <p:cNvSpPr txBox="1"/>
          <p:nvPr>
            <p:ph hasCustomPrompt="1" idx="6" type="title"/>
          </p:nvPr>
        </p:nvSpPr>
        <p:spPr>
          <a:xfrm>
            <a:off x="67793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p:nvPr>
            <p:ph idx="7" type="subTitle"/>
          </p:nvPr>
        </p:nvSpPr>
        <p:spPr>
          <a:xfrm>
            <a:off x="6078416"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7" name="Google Shape;457;p15"/>
          <p:cNvSpPr txBox="1"/>
          <p:nvPr>
            <p:ph idx="8" type="subTitle"/>
          </p:nvPr>
        </p:nvSpPr>
        <p:spPr>
          <a:xfrm>
            <a:off x="6078416"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8" name="Google Shape;458;p15"/>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459"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6"/>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16"/>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482" name="Google Shape;482;p16"/>
          <p:cNvSpPr txBox="1"/>
          <p:nvPr>
            <p:ph idx="1" type="subTitle"/>
          </p:nvPr>
        </p:nvSpPr>
        <p:spPr>
          <a:xfrm>
            <a:off x="173525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3" name="Google Shape;483;p16"/>
          <p:cNvSpPr txBox="1"/>
          <p:nvPr>
            <p:ph idx="2" type="subTitle"/>
          </p:nvPr>
        </p:nvSpPr>
        <p:spPr>
          <a:xfrm>
            <a:off x="173525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4" name="Google Shape;484;p16"/>
          <p:cNvSpPr txBox="1"/>
          <p:nvPr>
            <p:ph idx="3" type="subTitle"/>
          </p:nvPr>
        </p:nvSpPr>
        <p:spPr>
          <a:xfrm>
            <a:off x="173525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5" name="Google Shape;485;p16"/>
          <p:cNvSpPr txBox="1"/>
          <p:nvPr>
            <p:ph idx="4" type="subTitle"/>
          </p:nvPr>
        </p:nvSpPr>
        <p:spPr>
          <a:xfrm>
            <a:off x="173525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6" name="Google Shape;486;p16"/>
          <p:cNvSpPr txBox="1"/>
          <p:nvPr>
            <p:ph idx="5" type="subTitle"/>
          </p:nvPr>
        </p:nvSpPr>
        <p:spPr>
          <a:xfrm>
            <a:off x="574140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7" name="Google Shape;487;p16"/>
          <p:cNvSpPr txBox="1"/>
          <p:nvPr>
            <p:ph idx="6" type="subTitle"/>
          </p:nvPr>
        </p:nvSpPr>
        <p:spPr>
          <a:xfrm>
            <a:off x="574140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8" name="Google Shape;488;p16"/>
          <p:cNvSpPr txBox="1"/>
          <p:nvPr>
            <p:ph idx="7" type="subTitle"/>
          </p:nvPr>
        </p:nvSpPr>
        <p:spPr>
          <a:xfrm>
            <a:off x="574140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9" name="Google Shape;489;p16"/>
          <p:cNvSpPr txBox="1"/>
          <p:nvPr>
            <p:ph idx="8" type="subTitle"/>
          </p:nvPr>
        </p:nvSpPr>
        <p:spPr>
          <a:xfrm>
            <a:off x="574140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490" name="Shape 490"/>
        <p:cNvGrpSpPr/>
        <p:nvPr/>
      </p:nvGrpSpPr>
      <p:grpSpPr>
        <a:xfrm>
          <a:off x="0" y="0"/>
          <a:ext cx="0" cy="0"/>
          <a:chOff x="0" y="0"/>
          <a:chExt cx="0" cy="0"/>
        </a:xfrm>
      </p:grpSpPr>
      <p:sp>
        <p:nvSpPr>
          <p:cNvPr id="491" name="Google Shape;491;p17"/>
          <p:cNvSpPr txBox="1"/>
          <p:nvPr>
            <p:ph idx="1" type="subTitle"/>
          </p:nvPr>
        </p:nvSpPr>
        <p:spPr>
          <a:xfrm>
            <a:off x="885175"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2" name="Google Shape;492;p17"/>
          <p:cNvSpPr txBox="1"/>
          <p:nvPr>
            <p:ph idx="2" type="subTitle"/>
          </p:nvPr>
        </p:nvSpPr>
        <p:spPr>
          <a:xfrm>
            <a:off x="88517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3" name="Google Shape;493;p17"/>
          <p:cNvSpPr txBox="1"/>
          <p:nvPr>
            <p:ph idx="3" type="subTitle"/>
          </p:nvPr>
        </p:nvSpPr>
        <p:spPr>
          <a:xfrm>
            <a:off x="3536543"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4" name="Google Shape;494;p17"/>
          <p:cNvSpPr txBox="1"/>
          <p:nvPr>
            <p:ph idx="4" type="subTitle"/>
          </p:nvPr>
        </p:nvSpPr>
        <p:spPr>
          <a:xfrm>
            <a:off x="3536557"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5" name="Google Shape;495;p17"/>
          <p:cNvSpPr txBox="1"/>
          <p:nvPr>
            <p:ph idx="5" type="subTitle"/>
          </p:nvPr>
        </p:nvSpPr>
        <p:spPr>
          <a:xfrm>
            <a:off x="6187925" y="3574317"/>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6" name="Google Shape;496;p17"/>
          <p:cNvSpPr txBox="1"/>
          <p:nvPr>
            <p:ph idx="6" type="subTitle"/>
          </p:nvPr>
        </p:nvSpPr>
        <p:spPr>
          <a:xfrm>
            <a:off x="618792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7" name="Google Shape;497;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
        <p:nvSpPr>
          <p:cNvPr id="498" name="Google Shape;498;p17"/>
          <p:cNvSpPr txBox="1"/>
          <p:nvPr>
            <p:ph idx="7" type="subTitle"/>
          </p:nvPr>
        </p:nvSpPr>
        <p:spPr>
          <a:xfrm>
            <a:off x="88517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9" name="Google Shape;499;p17"/>
          <p:cNvSpPr txBox="1"/>
          <p:nvPr>
            <p:ph idx="8" type="subTitle"/>
          </p:nvPr>
        </p:nvSpPr>
        <p:spPr>
          <a:xfrm>
            <a:off x="88517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0" name="Google Shape;500;p17"/>
          <p:cNvSpPr txBox="1"/>
          <p:nvPr>
            <p:ph idx="9" type="subTitle"/>
          </p:nvPr>
        </p:nvSpPr>
        <p:spPr>
          <a:xfrm>
            <a:off x="3536543"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1" name="Google Shape;501;p17"/>
          <p:cNvSpPr txBox="1"/>
          <p:nvPr>
            <p:ph idx="13" type="subTitle"/>
          </p:nvPr>
        </p:nvSpPr>
        <p:spPr>
          <a:xfrm>
            <a:off x="3536557"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2" name="Google Shape;502;p17"/>
          <p:cNvSpPr txBox="1"/>
          <p:nvPr>
            <p:ph idx="14" type="subTitle"/>
          </p:nvPr>
        </p:nvSpPr>
        <p:spPr>
          <a:xfrm>
            <a:off x="618792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3" name="Google Shape;503;p17"/>
          <p:cNvSpPr txBox="1"/>
          <p:nvPr>
            <p:ph idx="15" type="subTitle"/>
          </p:nvPr>
        </p:nvSpPr>
        <p:spPr>
          <a:xfrm>
            <a:off x="618792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4" name="Google Shape;504;p17"/>
          <p:cNvSpPr txBox="1"/>
          <p:nvPr>
            <p:ph hasCustomPrompt="1" idx="16" type="title"/>
          </p:nvPr>
        </p:nvSpPr>
        <p:spPr>
          <a:xfrm>
            <a:off x="147767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p:nvPr>
            <p:ph hasCustomPrompt="1" idx="17" type="title"/>
          </p:nvPr>
        </p:nvSpPr>
        <p:spPr>
          <a:xfrm>
            <a:off x="4129043"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p:nvPr>
            <p:ph hasCustomPrompt="1" idx="18" type="title"/>
          </p:nvPr>
        </p:nvSpPr>
        <p:spPr>
          <a:xfrm>
            <a:off x="147767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p:nvPr>
            <p:ph hasCustomPrompt="1" idx="19" type="title"/>
          </p:nvPr>
        </p:nvSpPr>
        <p:spPr>
          <a:xfrm>
            <a:off x="4129043"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p:nvPr>
            <p:ph hasCustomPrompt="1" idx="20" type="title"/>
          </p:nvPr>
        </p:nvSpPr>
        <p:spPr>
          <a:xfrm>
            <a:off x="678042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p:nvPr>
            <p:ph hasCustomPrompt="1" idx="21" type="title"/>
          </p:nvPr>
        </p:nvSpPr>
        <p:spPr>
          <a:xfrm>
            <a:off x="678042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7"/>
            <p:cNvGrpSpPr/>
            <p:nvPr/>
          </p:nvGrpSpPr>
          <p:grpSpPr>
            <a:xfrm flipH="1" rot="5400000">
              <a:off x="8520149" y="2304293"/>
              <a:ext cx="457201" cy="78377"/>
              <a:chOff x="2974099" y="851893"/>
              <a:chExt cx="129011" cy="22560"/>
            </a:xfrm>
          </p:grpSpPr>
          <p:sp>
            <p:nvSpPr>
              <p:cNvPr id="519" name="Google Shape;519;p17"/>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flipH="1" rot="5400000">
              <a:off x="-1140839" y="9230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_1_1">
    <p:spTree>
      <p:nvGrpSpPr>
        <p:cNvPr id="542"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rect b="b" l="l" r="r" t="t"/>
                <a:pathLst>
                  <a:path extrusionOk="0" h="2757" w="9341">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flipH="1">
                <a:off x="7881778" y="696098"/>
                <a:ext cx="114567" cy="98180"/>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 name="Google Shape;578;p18"/>
          <p:cNvSpPr txBox="1"/>
          <p:nvPr>
            <p:ph hasCustomPrompt="1" type="title"/>
          </p:nvPr>
        </p:nvSpPr>
        <p:spPr>
          <a:xfrm>
            <a:off x="7758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p:nvPr>
            <p:ph hasCustomPrompt="1" idx="2" type="title"/>
          </p:nvPr>
        </p:nvSpPr>
        <p:spPr>
          <a:xfrm>
            <a:off x="60740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p:nvPr>
            <p:ph idx="3"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581" name="Google Shape;581;p18"/>
          <p:cNvSpPr txBox="1"/>
          <p:nvPr>
            <p:ph idx="1" type="subTitle"/>
          </p:nvPr>
        </p:nvSpPr>
        <p:spPr>
          <a:xfrm flipH="1">
            <a:off x="7758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2" name="Google Shape;582;p18"/>
          <p:cNvSpPr txBox="1"/>
          <p:nvPr>
            <p:ph idx="4" type="subTitle"/>
          </p:nvPr>
        </p:nvSpPr>
        <p:spPr>
          <a:xfrm flipH="1">
            <a:off x="7758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3" name="Google Shape;583;p18"/>
          <p:cNvSpPr txBox="1"/>
          <p:nvPr>
            <p:ph idx="5" type="subTitle"/>
          </p:nvPr>
        </p:nvSpPr>
        <p:spPr>
          <a:xfrm flipH="1">
            <a:off x="60740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4" name="Google Shape;584;p18"/>
          <p:cNvSpPr txBox="1"/>
          <p:nvPr>
            <p:ph idx="6" type="subTitle"/>
          </p:nvPr>
        </p:nvSpPr>
        <p:spPr>
          <a:xfrm flipH="1">
            <a:off x="60740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5" name="Google Shape;585;p18"/>
          <p:cNvSpPr txBox="1"/>
          <p:nvPr>
            <p:ph hasCustomPrompt="1" idx="7" type="title"/>
          </p:nvPr>
        </p:nvSpPr>
        <p:spPr>
          <a:xfrm>
            <a:off x="3424975"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p:nvPr>
            <p:ph idx="8" type="subTitle"/>
          </p:nvPr>
        </p:nvSpPr>
        <p:spPr>
          <a:xfrm flipH="1">
            <a:off x="3424975"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7" name="Google Shape;587;p18"/>
          <p:cNvSpPr txBox="1"/>
          <p:nvPr>
            <p:ph idx="9" type="subTitle"/>
          </p:nvPr>
        </p:nvSpPr>
        <p:spPr>
          <a:xfrm flipH="1">
            <a:off x="3424975"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_1_1">
    <p:spTree>
      <p:nvGrpSpPr>
        <p:cNvPr id="588"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19"/>
            <p:cNvGrpSpPr/>
            <p:nvPr/>
          </p:nvGrpSpPr>
          <p:grpSpPr>
            <a:xfrm flipH="1" rot="-5400000">
              <a:off x="358472" y="2658178"/>
              <a:ext cx="618213" cy="306426"/>
              <a:chOff x="5989375" y="1843575"/>
              <a:chExt cx="136525" cy="67675"/>
            </a:xfrm>
          </p:grpSpPr>
          <p:sp>
            <p:nvSpPr>
              <p:cNvPr id="607" name="Google Shape;607;p19"/>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8" name="Google Shape;618;p19"/>
          <p:cNvSpPr txBox="1"/>
          <p:nvPr>
            <p:ph idx="1" type="body"/>
          </p:nvPr>
        </p:nvSpPr>
        <p:spPr>
          <a:xfrm>
            <a:off x="1370700" y="1401575"/>
            <a:ext cx="6402600" cy="26826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19" name="Google Shape;619;p1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_1">
    <p:spTree>
      <p:nvGrpSpPr>
        <p:cNvPr id="620"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20"/>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0"/>
            <p:cNvSpPr/>
            <p:nvPr/>
          </p:nvSpPr>
          <p:spPr>
            <a:xfrm rot="10800000">
              <a:off x="8411505" y="-15636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20"/>
          <p:cNvSpPr txBox="1"/>
          <p:nvPr>
            <p:ph idx="1" type="subTitle"/>
          </p:nvPr>
        </p:nvSpPr>
        <p:spPr>
          <a:xfrm>
            <a:off x="1918200" y="3972368"/>
            <a:ext cx="53076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7" name="Google Shape;647;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rect b="b" l="l" r="r" t="t"/>
                <a:pathLst>
                  <a:path extrusionOk="0" h="13154" w="22289">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rect b="b" l="l" r="r" t="t"/>
                  <a:pathLst>
                    <a:path extrusionOk="0" h="60996" w="43776">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907161" y="4010501"/>
                  <a:ext cx="633201" cy="633201"/>
                </a:xfrm>
                <a:custGeom>
                  <a:rect b="b" l="l" r="r" t="t"/>
                  <a:pathLst>
                    <a:path extrusionOk="0" h="7539" w="7539">
                      <a:moveTo>
                        <a:pt x="5389" y="1"/>
                      </a:moveTo>
                      <a:lnTo>
                        <a:pt x="2695" y="2699"/>
                      </a:lnTo>
                      <a:lnTo>
                        <a:pt x="1" y="5393"/>
                      </a:lnTo>
                      <a:lnTo>
                        <a:pt x="1" y="7538"/>
                      </a:lnTo>
                      <a:lnTo>
                        <a:pt x="3767" y="3771"/>
                      </a:lnTo>
                      <a:lnTo>
                        <a:pt x="7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825133" y="5781599"/>
                  <a:ext cx="181250" cy="155717"/>
                </a:xfrm>
                <a:custGeom>
                  <a:rect b="b" l="l" r="r" t="t"/>
                  <a:pathLst>
                    <a:path extrusionOk="0" h="1854" w="2158">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495412" y="589757"/>
                  <a:ext cx="181586" cy="155298"/>
                </a:xfrm>
                <a:custGeom>
                  <a:rect b="b" l="l" r="r" t="t"/>
                  <a:pathLst>
                    <a:path extrusionOk="0" h="1849" w="2162">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922981" y="4878622"/>
                  <a:ext cx="948499" cy="556770"/>
                </a:xfrm>
                <a:custGeom>
                  <a:rect b="b" l="l" r="r" t="t"/>
                  <a:pathLst>
                    <a:path extrusionOk="0" h="6629" w="11293">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 name="Google Shape;62;p3"/>
            <p:cNvSpPr/>
            <p:nvPr/>
          </p:nvSpPr>
          <p:spPr>
            <a:xfrm flipH="1">
              <a:off x="-880479" y="4202588"/>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311941" y="-578758"/>
              <a:ext cx="4078254" cy="2696967"/>
            </a:xfrm>
            <a:custGeom>
              <a:rect b="b" l="l" r="r" t="t"/>
              <a:pathLst>
                <a:path extrusionOk="0" h="20595" w="31143">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rect b="b" l="l" r="r" t="t"/>
                <a:pathLst>
                  <a:path extrusionOk="0" h="6326" w="902">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208640" y="2996574"/>
                <a:ext cx="956898" cy="954546"/>
              </a:xfrm>
              <a:custGeom>
                <a:rect b="b" l="l" r="r" t="t"/>
                <a:pathLst>
                  <a:path extrusionOk="0" h="11365" w="11393">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0228462" y="679122"/>
                <a:ext cx="148998" cy="127833"/>
              </a:xfrm>
              <a:custGeom>
                <a:rect b="b" l="l" r="r" t="t"/>
                <a:pathLst>
                  <a:path extrusionOk="0" h="1522" w="1774">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9020853" y="1998017"/>
                <a:ext cx="1057770" cy="1611852"/>
              </a:xfrm>
              <a:custGeom>
                <a:rect b="b" l="l" r="r" t="t"/>
                <a:pathLst>
                  <a:path extrusionOk="0" h="19191" w="12594">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9805572" y="1401268"/>
                <a:ext cx="562817" cy="889370"/>
              </a:xfrm>
              <a:custGeom>
                <a:rect b="b" l="l" r="r" t="t"/>
                <a:pathLst>
                  <a:path extrusionOk="0" h="10589" w="6701">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rect b="b" l="l" r="r" t="t"/>
                <a:pathLst>
                  <a:path extrusionOk="0" h="1157" w="1635">
                    <a:moveTo>
                      <a:pt x="1" y="0"/>
                    </a:moveTo>
                    <a:lnTo>
                      <a:pt x="954" y="1157"/>
                    </a:lnTo>
                    <a:lnTo>
                      <a:pt x="1634" y="1157"/>
                    </a:lnTo>
                    <a:lnTo>
                      <a:pt x="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456357" y="4872911"/>
                <a:ext cx="137576" cy="97176"/>
              </a:xfrm>
              <a:custGeom>
                <a:rect b="b" l="l" r="r" t="t"/>
                <a:pathLst>
                  <a:path extrusionOk="0" h="1157" w="1638">
                    <a:moveTo>
                      <a:pt x="1" y="0"/>
                    </a:moveTo>
                    <a:lnTo>
                      <a:pt x="958"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561260"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666164"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771067" y="4872911"/>
                <a:ext cx="137576" cy="97176"/>
              </a:xfrm>
              <a:custGeom>
                <a:rect b="b" l="l" r="r" t="t"/>
                <a:pathLst>
                  <a:path extrusionOk="0" h="1157" w="1638">
                    <a:moveTo>
                      <a:pt x="0"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p:nvPr/>
          </p:nvSpPr>
          <p:spPr>
            <a:xfrm>
              <a:off x="7306875" y="4600447"/>
              <a:ext cx="2229499" cy="657745"/>
            </a:xfrm>
            <a:custGeom>
              <a:rect b="b" l="l" r="r" t="t"/>
              <a:pathLst>
                <a:path extrusionOk="0" h="6486" w="21985">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7658071" y="-461281"/>
              <a:ext cx="1325446" cy="1878100"/>
            </a:xfrm>
            <a:custGeom>
              <a:rect b="b" l="l" r="r" t="t"/>
              <a:pathLst>
                <a:path extrusionOk="0" h="22361" w="15781">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3"/>
          <p:cNvSpPr txBox="1"/>
          <p:nvPr>
            <p:ph type="title"/>
          </p:nvPr>
        </p:nvSpPr>
        <p:spPr>
          <a:xfrm>
            <a:off x="1320300" y="2096633"/>
            <a:ext cx="65034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99" name="Google Shape;99;p3"/>
          <p:cNvSpPr txBox="1"/>
          <p:nvPr>
            <p:ph hasCustomPrompt="1" idx="2" type="title"/>
          </p:nvPr>
        </p:nvSpPr>
        <p:spPr>
          <a:xfrm>
            <a:off x="3915450" y="1163052"/>
            <a:ext cx="1313100" cy="77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00" name="Google Shape;100;p3"/>
          <p:cNvSpPr txBox="1"/>
          <p:nvPr>
            <p:ph idx="1" type="subTitle"/>
          </p:nvPr>
        </p:nvSpPr>
        <p:spPr>
          <a:xfrm>
            <a:off x="3052350" y="3267278"/>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_1_1_1_1">
    <p:spTree>
      <p:nvGrpSpPr>
        <p:cNvPr id="648" name="Shape 648"/>
        <p:cNvGrpSpPr/>
        <p:nvPr/>
      </p:nvGrpSpPr>
      <p:grpSpPr>
        <a:xfrm>
          <a:off x="0" y="0"/>
          <a:ext cx="0" cy="0"/>
          <a:chOff x="0" y="0"/>
          <a:chExt cx="0" cy="0"/>
        </a:xfrm>
      </p:grpSpPr>
      <p:sp>
        <p:nvSpPr>
          <p:cNvPr id="649" name="Google Shape;649;p21"/>
          <p:cNvSpPr txBox="1"/>
          <p:nvPr>
            <p:ph idx="1" type="body"/>
          </p:nvPr>
        </p:nvSpPr>
        <p:spPr>
          <a:xfrm>
            <a:off x="722375" y="1129950"/>
            <a:ext cx="7704000" cy="34785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00000"/>
              </a:lnSpc>
              <a:spcBef>
                <a:spcPts val="100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650" name="Google Shape;650;p21"/>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676"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22"/>
            <p:cNvGrpSpPr/>
            <p:nvPr/>
          </p:nvGrpSpPr>
          <p:grpSpPr>
            <a:xfrm flipH="1" rot="10800000">
              <a:off x="6484849" y="3631196"/>
              <a:ext cx="2431677" cy="3529318"/>
              <a:chOff x="6769513" y="299393"/>
              <a:chExt cx="1308620" cy="1899525"/>
            </a:xfrm>
          </p:grpSpPr>
          <p:sp>
            <p:nvSpPr>
              <p:cNvPr id="680" name="Google Shape;680;p2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flipH="1" rot="10800000">
              <a:off x="-2910022" y="-38312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9" name="Google Shape;699;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700" name="Shape 700"/>
        <p:cNvGrpSpPr/>
        <p:nvPr/>
      </p:nvGrpSpPr>
      <p:grpSpPr>
        <a:xfrm>
          <a:off x="0" y="0"/>
          <a:ext cx="0" cy="0"/>
          <a:chOff x="0" y="0"/>
          <a:chExt cx="0" cy="0"/>
        </a:xfrm>
      </p:grpSpPr>
      <p:sp>
        <p:nvSpPr>
          <p:cNvPr id="701" name="Google Shape;701;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grpSp>
        <p:nvGrpSpPr>
          <p:cNvPr id="702" name="Google Shape;702;p23"/>
          <p:cNvGrpSpPr/>
          <p:nvPr/>
        </p:nvGrpSpPr>
        <p:grpSpPr>
          <a:xfrm flipH="1" rot="10800000">
            <a:off x="8002875" y="-893617"/>
            <a:ext cx="1599393" cy="2188720"/>
            <a:chOff x="8051125" y="4018221"/>
            <a:chExt cx="1599393" cy="2188720"/>
          </a:xfrm>
        </p:grpSpPr>
        <p:sp>
          <p:nvSpPr>
            <p:cNvPr id="703" name="Google Shape;703;p23"/>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3"/>
            <p:cNvGrpSpPr/>
            <p:nvPr/>
          </p:nvGrpSpPr>
          <p:grpSpPr>
            <a:xfrm flipH="1" rot="-5400000">
              <a:off x="413271" y="3223016"/>
              <a:ext cx="618213" cy="306426"/>
              <a:chOff x="5989375" y="1843575"/>
              <a:chExt cx="136525" cy="67675"/>
            </a:xfrm>
          </p:grpSpPr>
          <p:sp>
            <p:nvSpPr>
              <p:cNvPr id="712" name="Google Shape;712;p2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720" name="Shape 720"/>
        <p:cNvGrpSpPr/>
        <p:nvPr/>
      </p:nvGrpSpPr>
      <p:grpSpPr>
        <a:xfrm>
          <a:off x="0" y="0"/>
          <a:ext cx="0" cy="0"/>
          <a:chOff x="0" y="0"/>
          <a:chExt cx="0" cy="0"/>
        </a:xfrm>
      </p:grpSpPr>
      <p:grpSp>
        <p:nvGrpSpPr>
          <p:cNvPr id="721" name="Google Shape;721;p24"/>
          <p:cNvGrpSpPr/>
          <p:nvPr/>
        </p:nvGrpSpPr>
        <p:grpSpPr>
          <a:xfrm>
            <a:off x="6302380" y="-753973"/>
            <a:ext cx="4838246" cy="8737202"/>
            <a:chOff x="6149980" y="-753973"/>
            <a:chExt cx="4838246" cy="8737202"/>
          </a:xfrm>
        </p:grpSpPr>
        <p:sp>
          <p:nvSpPr>
            <p:cNvPr id="722" name="Google Shape;722;p24"/>
            <p:cNvSpPr/>
            <p:nvPr/>
          </p:nvSpPr>
          <p:spPr>
            <a:xfrm rot="10800000">
              <a:off x="6501374" y="2350375"/>
              <a:ext cx="4486853" cy="296661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2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24"/>
            <p:cNvSpPr/>
            <p:nvPr/>
          </p:nvSpPr>
          <p:spPr>
            <a:xfrm rot="10800000">
              <a:off x="8012311"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 name="Google Shape;741;p24"/>
          <p:cNvGrpSpPr/>
          <p:nvPr/>
        </p:nvGrpSpPr>
        <p:grpSpPr>
          <a:xfrm>
            <a:off x="-2749105" y="-2045480"/>
            <a:ext cx="6654696" cy="9234460"/>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24"/>
            <p:cNvSpPr/>
            <p:nvPr/>
          </p:nvSpPr>
          <p:spPr>
            <a:xfrm>
              <a:off x="-2596705" y="-1246603"/>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24"/>
            <p:cNvSpPr/>
            <p:nvPr/>
          </p:nvSpPr>
          <p:spPr>
            <a:xfrm rot="10800000">
              <a:off x="1102163" y="4774798"/>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4" name="Google Shape;774;p24"/>
          <p:cNvSpPr txBox="1"/>
          <p:nvPr>
            <p:ph type="title"/>
          </p:nvPr>
        </p:nvSpPr>
        <p:spPr>
          <a:xfrm>
            <a:off x="2646000" y="491162"/>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5" name="Google Shape;775;p24"/>
          <p:cNvSpPr txBox="1"/>
          <p:nvPr>
            <p:ph idx="1" type="subTitle"/>
          </p:nvPr>
        </p:nvSpPr>
        <p:spPr>
          <a:xfrm>
            <a:off x="2646000" y="1407566"/>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6" name="Google Shape;776;p24"/>
          <p:cNvSpPr txBox="1"/>
          <p:nvPr/>
        </p:nvSpPr>
        <p:spPr>
          <a:xfrm>
            <a:off x="2779350" y="3548507"/>
            <a:ext cx="35853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b="1"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including icons by </a:t>
            </a:r>
            <a:r>
              <a:rPr b="1"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b="1"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777"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5"/>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5"/>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25"/>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799" name="Shape 799"/>
        <p:cNvGrpSpPr/>
        <p:nvPr/>
      </p:nvGrpSpPr>
      <p:grpSpPr>
        <a:xfrm>
          <a:off x="0" y="0"/>
          <a:ext cx="0" cy="0"/>
          <a:chOff x="0" y="0"/>
          <a:chExt cx="0" cy="0"/>
        </a:xfrm>
      </p:grpSpPr>
      <p:grpSp>
        <p:nvGrpSpPr>
          <p:cNvPr id="800" name="Google Shape;800;p26"/>
          <p:cNvGrpSpPr/>
          <p:nvPr/>
        </p:nvGrpSpPr>
        <p:grpSpPr>
          <a:xfrm flipH="1" rot="10800000">
            <a:off x="8002875" y="-893617"/>
            <a:ext cx="1599393" cy="2188720"/>
            <a:chOff x="8051125" y="4018221"/>
            <a:chExt cx="1599393" cy="2188720"/>
          </a:xfrm>
        </p:grpSpPr>
        <p:sp>
          <p:nvSpPr>
            <p:cNvPr id="801" name="Google Shape;801;p26"/>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6"/>
            <p:cNvGrpSpPr/>
            <p:nvPr/>
          </p:nvGrpSpPr>
          <p:grpSpPr>
            <a:xfrm flipH="1" rot="-5400000">
              <a:off x="413271" y="3223016"/>
              <a:ext cx="618213" cy="306426"/>
              <a:chOff x="5989375" y="1843575"/>
              <a:chExt cx="136525" cy="67675"/>
            </a:xfrm>
          </p:grpSpPr>
          <p:sp>
            <p:nvSpPr>
              <p:cNvPr id="810" name="Google Shape;810;p2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 name="Google Shape;112;p4"/>
          <p:cNvSpPr txBox="1"/>
          <p:nvPr>
            <p:ph idx="1" type="body"/>
          </p:nvPr>
        </p:nvSpPr>
        <p:spPr>
          <a:xfrm>
            <a:off x="720000" y="1098950"/>
            <a:ext cx="7704000" cy="35097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dk2"/>
              </a:buClr>
              <a:buSzPts val="1200"/>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13" name="Google Shape;113;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5"/>
            <p:cNvGrpSpPr/>
            <p:nvPr/>
          </p:nvGrpSpPr>
          <p:grpSpPr>
            <a:xfrm flipH="1" rot="-5400000">
              <a:off x="8268109" y="1815891"/>
              <a:ext cx="618213" cy="306426"/>
              <a:chOff x="5989375" y="1843575"/>
              <a:chExt cx="136525" cy="67675"/>
            </a:xfrm>
          </p:grpSpPr>
          <p:sp>
            <p:nvSpPr>
              <p:cNvPr id="118" name="Google Shape;118;p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18934" y="3399771"/>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4" name="Google Shape;144;p5"/>
          <p:cNvSpPr txBox="1"/>
          <p:nvPr>
            <p:ph idx="1" type="subTitle"/>
          </p:nvPr>
        </p:nvSpPr>
        <p:spPr>
          <a:xfrm>
            <a:off x="1254788"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5" name="Google Shape;145;p5"/>
          <p:cNvSpPr txBox="1"/>
          <p:nvPr>
            <p:ph idx="2" type="subTitle"/>
          </p:nvPr>
        </p:nvSpPr>
        <p:spPr>
          <a:xfrm>
            <a:off x="1254788"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6" name="Google Shape;146;p5"/>
          <p:cNvSpPr txBox="1"/>
          <p:nvPr>
            <p:ph idx="3" type="subTitle"/>
          </p:nvPr>
        </p:nvSpPr>
        <p:spPr>
          <a:xfrm>
            <a:off x="5112413"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7" name="Google Shape;147;p5"/>
          <p:cNvSpPr txBox="1"/>
          <p:nvPr>
            <p:ph idx="4" type="subTitle"/>
          </p:nvPr>
        </p:nvSpPr>
        <p:spPr>
          <a:xfrm>
            <a:off x="5112413"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8" name="Google Shape;148;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149" name="Google Shape;149;p5"/>
          <p:cNvSpPr txBox="1"/>
          <p:nvPr>
            <p:ph hasCustomPrompt="1" idx="5" type="title"/>
          </p:nvPr>
        </p:nvSpPr>
        <p:spPr>
          <a:xfrm>
            <a:off x="220023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p:nvPr>
            <p:ph hasCustomPrompt="1" idx="6" type="title"/>
          </p:nvPr>
        </p:nvSpPr>
        <p:spPr>
          <a:xfrm>
            <a:off x="60578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 name="Google Shape;162;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7"/>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7"/>
            <p:cNvGrpSpPr/>
            <p:nvPr/>
          </p:nvGrpSpPr>
          <p:grpSpPr>
            <a:xfrm flipH="1" rot="5400000">
              <a:off x="963093" y="3704212"/>
              <a:ext cx="2966902" cy="4306224"/>
              <a:chOff x="6769513" y="299393"/>
              <a:chExt cx="1308620" cy="1899525"/>
            </a:xfrm>
          </p:grpSpPr>
          <p:sp>
            <p:nvSpPr>
              <p:cNvPr id="188" name="Google Shape;188;p7"/>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 name="Google Shape;194;p7"/>
          <p:cNvSpPr txBox="1"/>
          <p:nvPr>
            <p:ph type="title"/>
          </p:nvPr>
        </p:nvSpPr>
        <p:spPr>
          <a:xfrm>
            <a:off x="945441" y="1323878"/>
            <a:ext cx="3442500" cy="1431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5" name="Google Shape;195;p7"/>
          <p:cNvSpPr txBox="1"/>
          <p:nvPr>
            <p:ph idx="1" type="subTitle"/>
          </p:nvPr>
        </p:nvSpPr>
        <p:spPr>
          <a:xfrm>
            <a:off x="945450" y="2750728"/>
            <a:ext cx="3442500" cy="107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897800" y="1636082"/>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8"/>
            <p:cNvSpPr/>
            <p:nvPr/>
          </p:nvSpPr>
          <p:spPr>
            <a:xfrm>
              <a:off x="6877775" y="3554813"/>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8"/>
            <p:cNvGrpSpPr/>
            <p:nvPr/>
          </p:nvGrpSpPr>
          <p:grpSpPr>
            <a:xfrm flipH="1" rot="5400000">
              <a:off x="8547291" y="741426"/>
              <a:ext cx="1228900" cy="2156171"/>
              <a:chOff x="455034" y="-121633"/>
              <a:chExt cx="629947" cy="1105275"/>
            </a:xfrm>
          </p:grpSpPr>
          <p:sp>
            <p:nvSpPr>
              <p:cNvPr id="214" name="Google Shape;214;p8"/>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8"/>
            <p:cNvGrpSpPr/>
            <p:nvPr/>
          </p:nvGrpSpPr>
          <p:grpSpPr>
            <a:xfrm flipH="1" rot="5400000">
              <a:off x="8103897" y="2323328"/>
              <a:ext cx="471865" cy="38050"/>
              <a:chOff x="6298452" y="2390050"/>
              <a:chExt cx="140725" cy="11350"/>
            </a:xfrm>
          </p:grpSpPr>
          <p:sp>
            <p:nvSpPr>
              <p:cNvPr id="217" name="Google Shape;217;p8"/>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8"/>
            <p:cNvSpPr/>
            <p:nvPr/>
          </p:nvSpPr>
          <p:spPr>
            <a:xfrm>
              <a:off x="-1478400" y="2"/>
              <a:ext cx="3381525" cy="1996389"/>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8"/>
            <p:cNvGrpSpPr/>
            <p:nvPr/>
          </p:nvGrpSpPr>
          <p:grpSpPr>
            <a:xfrm flipH="1" rot="5400000">
              <a:off x="7897809" y="-611671"/>
              <a:ext cx="1047647" cy="1867550"/>
              <a:chOff x="4549150" y="1401575"/>
              <a:chExt cx="1183114" cy="2109034"/>
            </a:xfrm>
          </p:grpSpPr>
          <p:sp>
            <p:nvSpPr>
              <p:cNvPr id="241" name="Google Shape;241;p8"/>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8"/>
          <p:cNvSpPr txBox="1"/>
          <p:nvPr>
            <p:ph type="title"/>
          </p:nvPr>
        </p:nvSpPr>
        <p:spPr>
          <a:xfrm>
            <a:off x="1269150" y="1483990"/>
            <a:ext cx="6605700" cy="222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sp>
        <p:nvSpPr>
          <p:cNvPr id="251" name="Google Shape;251;p9"/>
          <p:cNvSpPr txBox="1"/>
          <p:nvPr>
            <p:ph idx="1" type="subTitle"/>
          </p:nvPr>
        </p:nvSpPr>
        <p:spPr>
          <a:xfrm>
            <a:off x="713225" y="2347452"/>
            <a:ext cx="47325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52" name="Google Shape;252;p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rect b="b" l="l" r="r" t="t"/>
              <a:pathLst>
                <a:path extrusionOk="0" h="62162" w="69259">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4590435" y="-831208"/>
              <a:ext cx="5930985" cy="6805915"/>
            </a:xfrm>
            <a:custGeom>
              <a:rect b="b" l="l" r="r" t="t"/>
              <a:pathLst>
                <a:path extrusionOk="0" h="79795" w="69537">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rect b="b" l="l" r="r" t="t"/>
                <a:pathLst>
                  <a:path extrusionOk="0" h="1276" w="1276">
                    <a:moveTo>
                      <a:pt x="1109" y="0"/>
                    </a:moveTo>
                    <a:lnTo>
                      <a:pt x="0" y="1109"/>
                    </a:lnTo>
                    <a:lnTo>
                      <a:pt x="166" y="1276"/>
                    </a:lnTo>
                    <a:lnTo>
                      <a:pt x="1275"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7366883" y="4034320"/>
                <a:ext cx="103241" cy="103241"/>
              </a:xfrm>
              <a:custGeom>
                <a:rect b="b" l="l" r="r" t="t"/>
                <a:pathLst>
                  <a:path extrusionOk="0" h="1276" w="1276">
                    <a:moveTo>
                      <a:pt x="166" y="0"/>
                    </a:moveTo>
                    <a:lnTo>
                      <a:pt x="0" y="167"/>
                    </a:lnTo>
                    <a:lnTo>
                      <a:pt x="1109" y="1276"/>
                    </a:lnTo>
                    <a:lnTo>
                      <a:pt x="1275" y="1109"/>
                    </a:lnTo>
                    <a:lnTo>
                      <a:pt x="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658483" y="4034320"/>
                <a:ext cx="103241" cy="103241"/>
              </a:xfrm>
              <a:custGeom>
                <a:rect b="b" l="l" r="r" t="t"/>
                <a:pathLst>
                  <a:path extrusionOk="0" h="1276" w="1276">
                    <a:moveTo>
                      <a:pt x="1109" y="0"/>
                    </a:moveTo>
                    <a:lnTo>
                      <a:pt x="0" y="1109"/>
                    </a:lnTo>
                    <a:lnTo>
                      <a:pt x="222" y="1276"/>
                    </a:lnTo>
                    <a:lnTo>
                      <a:pt x="1276"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7658483" y="4034320"/>
                <a:ext cx="103241" cy="103241"/>
              </a:xfrm>
              <a:custGeom>
                <a:rect b="b" l="l" r="r" t="t"/>
                <a:pathLst>
                  <a:path extrusionOk="0" h="1276" w="1276">
                    <a:moveTo>
                      <a:pt x="167" y="0"/>
                    </a:moveTo>
                    <a:lnTo>
                      <a:pt x="0" y="167"/>
                    </a:lnTo>
                    <a:lnTo>
                      <a:pt x="1109" y="1276"/>
                    </a:lnTo>
                    <a:lnTo>
                      <a:pt x="1276" y="1109"/>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070753" y="3796525"/>
                <a:ext cx="107772" cy="103241"/>
              </a:xfrm>
              <a:custGeom>
                <a:rect b="b" l="l" r="r" t="t"/>
                <a:pathLst>
                  <a:path extrusionOk="0" h="1276" w="1332">
                    <a:moveTo>
                      <a:pt x="1109" y="1"/>
                    </a:moveTo>
                    <a:lnTo>
                      <a:pt x="0" y="1110"/>
                    </a:lnTo>
                    <a:lnTo>
                      <a:pt x="222" y="1276"/>
                    </a:lnTo>
                    <a:lnTo>
                      <a:pt x="1331"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7075203" y="3796525"/>
                <a:ext cx="103322" cy="103241"/>
              </a:xfrm>
              <a:custGeom>
                <a:rect b="b" l="l" r="r" t="t"/>
                <a:pathLst>
                  <a:path extrusionOk="0" h="1276" w="1277">
                    <a:moveTo>
                      <a:pt x="167" y="1"/>
                    </a:moveTo>
                    <a:lnTo>
                      <a:pt x="1" y="167"/>
                    </a:lnTo>
                    <a:lnTo>
                      <a:pt x="1110" y="1276"/>
                    </a:lnTo>
                    <a:lnTo>
                      <a:pt x="1276" y="1110"/>
                    </a:ln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7366883" y="3796525"/>
                <a:ext cx="103241" cy="103241"/>
              </a:xfrm>
              <a:custGeom>
                <a:rect b="b" l="l" r="r" t="t"/>
                <a:pathLst>
                  <a:path extrusionOk="0" h="1276" w="1276">
                    <a:moveTo>
                      <a:pt x="1109" y="1"/>
                    </a:moveTo>
                    <a:lnTo>
                      <a:pt x="0" y="1110"/>
                    </a:lnTo>
                    <a:lnTo>
                      <a:pt x="166" y="1276"/>
                    </a:lnTo>
                    <a:lnTo>
                      <a:pt x="1275"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366883" y="3796525"/>
                <a:ext cx="103241" cy="103241"/>
              </a:xfrm>
              <a:custGeom>
                <a:rect b="b" l="l" r="r" t="t"/>
                <a:pathLst>
                  <a:path extrusionOk="0" h="1276" w="1276">
                    <a:moveTo>
                      <a:pt x="166" y="1"/>
                    </a:moveTo>
                    <a:lnTo>
                      <a:pt x="0" y="167"/>
                    </a:lnTo>
                    <a:lnTo>
                      <a:pt x="1109" y="1276"/>
                    </a:lnTo>
                    <a:lnTo>
                      <a:pt x="1275" y="1110"/>
                    </a:lnTo>
                    <a:lnTo>
                      <a:pt x="1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rect b="b" l="l" r="r" t="t"/>
                <a:pathLst>
                  <a:path extrusionOk="0" h="7820" w="111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7286054" y="750183"/>
                <a:ext cx="444277" cy="444196"/>
              </a:xfrm>
              <a:custGeom>
                <a:rect b="b" l="l" r="r" t="t"/>
                <a:pathLst>
                  <a:path extrusionOk="0" h="5490" w="5491">
                    <a:moveTo>
                      <a:pt x="1" y="0"/>
                    </a:moveTo>
                    <a:lnTo>
                      <a:pt x="2774" y="2773"/>
                    </a:lnTo>
                    <a:lnTo>
                      <a:pt x="5491" y="5490"/>
                    </a:lnTo>
                    <a:lnTo>
                      <a:pt x="5491" y="3937"/>
                    </a:lnTo>
                    <a:lnTo>
                      <a:pt x="3550" y="1941"/>
                    </a:lnTo>
                    <a:lnTo>
                      <a:pt x="15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6474042" y="-61911"/>
                <a:ext cx="183989" cy="184070"/>
              </a:xfrm>
              <a:custGeom>
                <a:rect b="b" l="l" r="r" t="t"/>
                <a:pathLst>
                  <a:path extrusionOk="0" h="2275" w="2274">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10704825" y="4473337"/>
                <a:ext cx="215463" cy="184718"/>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6590714" y="63742"/>
                <a:ext cx="4262258" cy="4432735"/>
              </a:xfrm>
              <a:custGeom>
                <a:rect b="b" l="l" r="r" t="t"/>
                <a:pathLst>
                  <a:path extrusionOk="0" h="54786" w="52679">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9"/>
            <p:cNvSpPr/>
            <p:nvPr/>
          </p:nvSpPr>
          <p:spPr>
            <a:xfrm>
              <a:off x="7522237" y="-209327"/>
              <a:ext cx="1798786" cy="1791641"/>
            </a:xfrm>
            <a:custGeom>
              <a:rect b="b" l="l" r="r" t="t"/>
              <a:pathLst>
                <a:path extrusionOk="0" h="13974" w="1403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rect b="b" l="l" r="r" t="t"/>
                <a:pathLst>
                  <a:path extrusionOk="0" h="7820" w="111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8748664" y="3872823"/>
                <a:ext cx="448808" cy="444196"/>
              </a:xfrm>
              <a:custGeom>
                <a:rect b="b" l="l" r="r" t="t"/>
                <a:pathLst>
                  <a:path extrusionOk="0" h="5490" w="5547">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9820965" y="4940593"/>
                <a:ext cx="215463" cy="184718"/>
              </a:xfrm>
              <a:custGeom>
                <a:rect b="b" l="l" r="r" t="t"/>
                <a:pathLst>
                  <a:path extrusionOk="0" h="2283" w="2663">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5563238" y="409147"/>
                <a:ext cx="184070" cy="184070"/>
              </a:xfrm>
              <a:custGeom>
                <a:rect b="b" l="l" r="r" t="t"/>
                <a:pathLst>
                  <a:path extrusionOk="0" h="2275" w="2275">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5630555" y="570724"/>
                <a:ext cx="4262258" cy="4432735"/>
              </a:xfrm>
              <a:custGeom>
                <a:rect b="b" l="l" r="r" t="t"/>
                <a:pathLst>
                  <a:path extrusionOk="0" h="54786" w="52679">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6043358" y="2181400"/>
                <a:ext cx="1135167" cy="1130636"/>
              </a:xfrm>
              <a:custGeom>
                <a:rect b="b" l="l" r="r" t="t"/>
                <a:pathLst>
                  <a:path extrusionOk="0" h="13974" w="1403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rect b="b" l="l" r="r" t="t"/>
                <a:pathLst>
                  <a:path extrusionOk="0" h="2330" w="389">
                    <a:moveTo>
                      <a:pt x="1" y="0"/>
                    </a:moveTo>
                    <a:lnTo>
                      <a:pt x="1" y="2329"/>
                    </a:lnTo>
                    <a:lnTo>
                      <a:pt x="389" y="2329"/>
                    </a:lnTo>
                    <a:lnTo>
                      <a:pt x="3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9708823" y="3128047"/>
                <a:ext cx="188520" cy="27024"/>
              </a:xfrm>
              <a:custGeom>
                <a:rect b="b" l="l" r="r" t="t"/>
                <a:pathLst>
                  <a:path extrusionOk="0" h="334" w="2330">
                    <a:moveTo>
                      <a:pt x="1" y="0"/>
                    </a:moveTo>
                    <a:lnTo>
                      <a:pt x="1" y="333"/>
                    </a:lnTo>
                    <a:lnTo>
                      <a:pt x="2329" y="333"/>
                    </a:lnTo>
                    <a:lnTo>
                      <a:pt x="23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9246746"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9107662"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8968578"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8829494"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rect b="b" l="l" r="r" t="t"/>
                <a:pathLst>
                  <a:path extrusionOk="0" h="722" w="4382">
                    <a:moveTo>
                      <a:pt x="1" y="1"/>
                    </a:moveTo>
                    <a:lnTo>
                      <a:pt x="1" y="722"/>
                    </a:lnTo>
                    <a:lnTo>
                      <a:pt x="4381" y="722"/>
                    </a:lnTo>
                    <a:lnTo>
                      <a:pt x="4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8519851" y="3361310"/>
                <a:ext cx="175089" cy="58417"/>
              </a:xfrm>
              <a:custGeom>
                <a:rect b="b" l="l" r="r" t="t"/>
                <a:pathLst>
                  <a:path extrusionOk="0" h="722" w="2164">
                    <a:moveTo>
                      <a:pt x="1" y="1"/>
                    </a:moveTo>
                    <a:lnTo>
                      <a:pt x="1" y="722"/>
                    </a:lnTo>
                    <a:lnTo>
                      <a:pt x="2164" y="722"/>
                    </a:lnTo>
                    <a:lnTo>
                      <a:pt x="2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8407710" y="3361310"/>
                <a:ext cx="58417" cy="58417"/>
              </a:xfrm>
              <a:custGeom>
                <a:rect b="b" l="l" r="r" t="t"/>
                <a:pathLst>
                  <a:path extrusionOk="0" h="722" w="722">
                    <a:moveTo>
                      <a:pt x="1" y="1"/>
                    </a:moveTo>
                    <a:lnTo>
                      <a:pt x="1" y="722"/>
                    </a:lnTo>
                    <a:lnTo>
                      <a:pt x="722" y="722"/>
                    </a:lnTo>
                    <a:lnTo>
                      <a:pt x="7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rect b="b" l="l" r="r" t="t"/>
                <a:pathLst>
                  <a:path extrusionOk="0" h="9040" w="30499">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7683442" y="2402007"/>
                <a:ext cx="163408" cy="140091"/>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5" name="Shape 295"/>
        <p:cNvGrpSpPr/>
        <p:nvPr/>
      </p:nvGrpSpPr>
      <p:grpSpPr>
        <a:xfrm>
          <a:off x="0" y="0"/>
          <a:ext cx="0" cy="0"/>
          <a:chOff x="0" y="0"/>
          <a:chExt cx="0" cy="0"/>
        </a:xfrm>
      </p:grpSpPr>
      <p:sp>
        <p:nvSpPr>
          <p:cNvPr id="296" name="Google Shape;296;p10"/>
          <p:cNvSpPr txBox="1"/>
          <p:nvPr>
            <p:ph type="title"/>
          </p:nvPr>
        </p:nvSpPr>
        <p:spPr>
          <a:xfrm>
            <a:off x="720000" y="387600"/>
            <a:ext cx="5781300" cy="10140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Orbitron"/>
              <a:buNone/>
              <a:defRPr b="1" sz="3000">
                <a:solidFill>
                  <a:schemeClr val="lt1"/>
                </a:solidFill>
                <a:latin typeface="Orbitron"/>
                <a:ea typeface="Orbitron"/>
                <a:cs typeface="Orbitron"/>
                <a:sym typeface="Orbitron"/>
              </a:defRPr>
            </a:lvl1pPr>
            <a:lvl2pPr lvl="1"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2pPr>
            <a:lvl3pPr lvl="2"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3pPr>
            <a:lvl4pPr lvl="3"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4pPr>
            <a:lvl5pPr lvl="4"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5pPr>
            <a:lvl6pPr lvl="5"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6pPr>
            <a:lvl7pPr lvl="6"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7pPr>
            <a:lvl8pPr lvl="7"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8pPr>
            <a:lvl9pPr lvl="8"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23850" lvl="0" marL="45720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indent="-323850" lvl="1" marL="914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indent="-323850" lvl="2" marL="1371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indent="-323850" lvl="3" marL="1828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indent="-323850" lvl="4" marL="22860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indent="-323850" lvl="5" marL="27432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indent="-323850" lvl="6" marL="3200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indent="-323850" lvl="7" marL="3657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indent="-323850" lvl="8" marL="4114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igital-Image-Processing-IIITH/dip-m22-project-flood-fil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27"/>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txBox="1"/>
          <p:nvPr>
            <p:ph type="ctrTitle"/>
          </p:nvPr>
        </p:nvSpPr>
        <p:spPr>
          <a:xfrm>
            <a:off x="1882800" y="-6"/>
            <a:ext cx="6551700" cy="11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Maze Solver</a:t>
            </a:r>
            <a:endParaRPr/>
          </a:p>
        </p:txBody>
      </p:sp>
      <p:sp>
        <p:nvSpPr>
          <p:cNvPr id="826" name="Google Shape;826;p27"/>
          <p:cNvSpPr txBox="1"/>
          <p:nvPr>
            <p:ph idx="1" type="subTitle"/>
          </p:nvPr>
        </p:nvSpPr>
        <p:spPr>
          <a:xfrm>
            <a:off x="3165000" y="984400"/>
            <a:ext cx="2814000" cy="4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5818E"/>
                </a:solidFill>
              </a:rPr>
              <a:t>Team 11 Flood Fill</a:t>
            </a:r>
            <a:endParaRPr b="1" sz="2000">
              <a:solidFill>
                <a:srgbClr val="45818E"/>
              </a:solidFill>
            </a:endParaRPr>
          </a:p>
        </p:txBody>
      </p:sp>
      <p:graphicFrame>
        <p:nvGraphicFramePr>
          <p:cNvPr id="827" name="Google Shape;827;p27"/>
          <p:cNvGraphicFramePr/>
          <p:nvPr/>
        </p:nvGraphicFramePr>
        <p:xfrm>
          <a:off x="2345825" y="1830700"/>
          <a:ext cx="3000000" cy="3000000"/>
        </p:xfrm>
        <a:graphic>
          <a:graphicData uri="http://schemas.openxmlformats.org/drawingml/2006/table">
            <a:tbl>
              <a:tblPr>
                <a:noFill/>
                <a:tableStyleId>{F0A2950E-5A8D-49AD-BC25-124466B9B3C2}</a:tableStyleId>
              </a:tblPr>
              <a:tblGrid>
                <a:gridCol w="2226175"/>
                <a:gridCol w="2226175"/>
              </a:tblGrid>
              <a:tr h="381000">
                <a:tc>
                  <a:txBody>
                    <a:bodyPr/>
                    <a:lstStyle/>
                    <a:p>
                      <a:pPr indent="0" lvl="0" marL="0" rtl="0" algn="ctr">
                        <a:spcBef>
                          <a:spcPts val="0"/>
                        </a:spcBef>
                        <a:spcAft>
                          <a:spcPts val="0"/>
                        </a:spcAft>
                        <a:buNone/>
                      </a:pPr>
                      <a:r>
                        <a:rPr lang="en"/>
                        <a:t>Prashant Gupta</a:t>
                      </a:r>
                      <a:endParaRPr/>
                    </a:p>
                  </a:txBody>
                  <a:tcPr marT="91425" marB="91425" marR="91425" marL="91425"/>
                </a:tc>
                <a:tc>
                  <a:txBody>
                    <a:bodyPr/>
                    <a:lstStyle/>
                    <a:p>
                      <a:pPr indent="0" lvl="0" marL="0" rtl="0" algn="ctr">
                        <a:spcBef>
                          <a:spcPts val="0"/>
                        </a:spcBef>
                        <a:spcAft>
                          <a:spcPts val="0"/>
                        </a:spcAft>
                        <a:buNone/>
                      </a:pPr>
                      <a:r>
                        <a:rPr lang="en"/>
                        <a:t>2020102030 - ECE</a:t>
                      </a:r>
                      <a:endParaRPr/>
                    </a:p>
                  </a:txBody>
                  <a:tcPr marT="91425" marB="91425" marR="91425" marL="91425"/>
                </a:tc>
              </a:tr>
              <a:tr h="381000">
                <a:tc>
                  <a:txBody>
                    <a:bodyPr/>
                    <a:lstStyle/>
                    <a:p>
                      <a:pPr indent="0" lvl="0" marL="0" rtl="0" algn="ctr">
                        <a:spcBef>
                          <a:spcPts val="0"/>
                        </a:spcBef>
                        <a:spcAft>
                          <a:spcPts val="0"/>
                        </a:spcAft>
                        <a:buNone/>
                      </a:pPr>
                      <a:r>
                        <a:rPr lang="en"/>
                        <a:t>Tarun</a:t>
                      </a:r>
                      <a:endParaRPr/>
                    </a:p>
                  </a:txBody>
                  <a:tcPr marT="91425" marB="91425" marR="91425" marL="91425"/>
                </a:tc>
                <a:tc>
                  <a:txBody>
                    <a:bodyPr/>
                    <a:lstStyle/>
                    <a:p>
                      <a:pPr indent="0" lvl="0" marL="0" rtl="0" algn="ctr">
                        <a:spcBef>
                          <a:spcPts val="0"/>
                        </a:spcBef>
                        <a:spcAft>
                          <a:spcPts val="0"/>
                        </a:spcAft>
                        <a:buNone/>
                      </a:pPr>
                      <a:r>
                        <a:rPr lang="en"/>
                        <a:t>2020102056 - ECE</a:t>
                      </a:r>
                      <a:endParaRPr/>
                    </a:p>
                  </a:txBody>
                  <a:tcPr marT="91425" marB="91425" marR="91425" marL="91425"/>
                </a:tc>
              </a:tr>
              <a:tr h="381000">
                <a:tc>
                  <a:txBody>
                    <a:bodyPr/>
                    <a:lstStyle/>
                    <a:p>
                      <a:pPr indent="0" lvl="0" marL="0" rtl="0" algn="ctr">
                        <a:spcBef>
                          <a:spcPts val="0"/>
                        </a:spcBef>
                        <a:spcAft>
                          <a:spcPts val="0"/>
                        </a:spcAft>
                        <a:buNone/>
                      </a:pPr>
                      <a:r>
                        <a:rPr lang="en"/>
                        <a:t>Prasoon Garg</a:t>
                      </a:r>
                      <a:endParaRPr/>
                    </a:p>
                  </a:txBody>
                  <a:tcPr marT="91425" marB="91425" marR="91425" marL="91425"/>
                </a:tc>
                <a:tc>
                  <a:txBody>
                    <a:bodyPr/>
                    <a:lstStyle/>
                    <a:p>
                      <a:pPr indent="0" lvl="0" marL="0" rtl="0" algn="ctr">
                        <a:spcBef>
                          <a:spcPts val="0"/>
                        </a:spcBef>
                        <a:spcAft>
                          <a:spcPts val="0"/>
                        </a:spcAft>
                        <a:buNone/>
                      </a:pPr>
                      <a:r>
                        <a:rPr lang="en"/>
                        <a:t>2020102049 - ECE</a:t>
                      </a:r>
                      <a:endParaRPr/>
                    </a:p>
                  </a:txBody>
                  <a:tcPr marT="91425" marB="91425" marR="91425" marL="91425"/>
                </a:tc>
              </a:tr>
              <a:tr h="381000">
                <a:tc>
                  <a:txBody>
                    <a:bodyPr/>
                    <a:lstStyle/>
                    <a:p>
                      <a:pPr indent="0" lvl="0" marL="0" rtl="0" algn="ctr">
                        <a:spcBef>
                          <a:spcPts val="0"/>
                        </a:spcBef>
                        <a:spcAft>
                          <a:spcPts val="0"/>
                        </a:spcAft>
                        <a:buNone/>
                      </a:pPr>
                      <a:r>
                        <a:rPr lang="en"/>
                        <a:t>Snehit Gupta</a:t>
                      </a:r>
                      <a:endParaRPr/>
                    </a:p>
                  </a:txBody>
                  <a:tcPr marT="91425" marB="91425" marR="91425" marL="91425"/>
                </a:tc>
                <a:tc>
                  <a:txBody>
                    <a:bodyPr/>
                    <a:lstStyle/>
                    <a:p>
                      <a:pPr indent="0" lvl="0" marL="0" rtl="0" algn="ctr">
                        <a:spcBef>
                          <a:spcPts val="0"/>
                        </a:spcBef>
                        <a:spcAft>
                          <a:spcPts val="0"/>
                        </a:spcAft>
                        <a:buNone/>
                      </a:pPr>
                      <a:r>
                        <a:rPr lang="en"/>
                        <a:t>2020112025 - ECD</a:t>
                      </a:r>
                      <a:endParaRPr/>
                    </a:p>
                  </a:txBody>
                  <a:tcPr marT="91425" marB="91425" marR="91425" marL="91425"/>
                </a:tc>
              </a:tr>
            </a:tbl>
          </a:graphicData>
        </a:graphic>
      </p:graphicFrame>
      <p:sp>
        <p:nvSpPr>
          <p:cNvPr id="828" name="Google Shape;828;p27"/>
          <p:cNvSpPr txBox="1"/>
          <p:nvPr/>
        </p:nvSpPr>
        <p:spPr>
          <a:xfrm>
            <a:off x="983525" y="3613575"/>
            <a:ext cx="25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Mentor TA - Eshan Gupta</a:t>
            </a:r>
            <a:endParaRPr sz="1600">
              <a:latin typeface="Roboto"/>
              <a:ea typeface="Roboto"/>
              <a:cs typeface="Roboto"/>
              <a:sym typeface="Roboto"/>
            </a:endParaRPr>
          </a:p>
        </p:txBody>
      </p:sp>
      <p:sp>
        <p:nvSpPr>
          <p:cNvPr id="829" name="Google Shape;829;p27"/>
          <p:cNvSpPr txBox="1"/>
          <p:nvPr/>
        </p:nvSpPr>
        <p:spPr>
          <a:xfrm>
            <a:off x="983525" y="4174525"/>
            <a:ext cx="453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Repo Link - </a:t>
            </a:r>
            <a:r>
              <a:rPr lang="en" sz="1000">
                <a:solidFill>
                  <a:srgbClr val="0000FF"/>
                </a:solidFill>
                <a:uFill>
                  <a:noFill/>
                </a:uFill>
                <a:latin typeface="Roboto"/>
                <a:ea typeface="Roboto"/>
                <a:cs typeface="Roboto"/>
                <a:sym typeface="Roboto"/>
                <a:hlinkClick r:id="rId3">
                  <a:extLst>
                    <a:ext uri="{A12FA001-AC4F-418D-AE19-62706E023703}">
                      <ahyp:hlinkClr val="tx"/>
                    </a:ext>
                  </a:extLst>
                </a:hlinkClick>
              </a:rPr>
              <a:t>https://github.com/Digital-Image-Processing-IIITH/dip-m22-project-flood-fill</a:t>
            </a:r>
            <a:endParaRPr sz="1000">
              <a:solidFill>
                <a:srgbClr val="0000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36"/>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PATH FINDER</a:t>
            </a:r>
            <a:endParaRPr/>
          </a:p>
        </p:txBody>
      </p:sp>
      <p:sp>
        <p:nvSpPr>
          <p:cNvPr id="933" name="Google Shape;933;p36"/>
          <p:cNvSpPr txBox="1"/>
          <p:nvPr/>
        </p:nvSpPr>
        <p:spPr>
          <a:xfrm>
            <a:off x="1012675" y="1136525"/>
            <a:ext cx="4342200" cy="276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path finder uses the extracted maze and the gates to obtain the shortest path.</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A modified version of the </a:t>
            </a:r>
            <a:r>
              <a:rPr b="1" lang="en">
                <a:latin typeface="Roboto"/>
                <a:ea typeface="Roboto"/>
                <a:cs typeface="Roboto"/>
                <a:sym typeface="Roboto"/>
              </a:rPr>
              <a:t>BFS algorithm</a:t>
            </a:r>
            <a:r>
              <a:rPr lang="en">
                <a:latin typeface="Roboto"/>
                <a:ea typeface="Roboto"/>
                <a:cs typeface="Roboto"/>
                <a:sym typeface="Roboto"/>
              </a:rPr>
              <a:t> is used.</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In this we store the distance of every pixel from the source point.</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Once destination is reached the points are iterated back such that the distance is minimum.</a:t>
            </a:r>
            <a:endParaRPr>
              <a:latin typeface="Roboto"/>
              <a:ea typeface="Roboto"/>
              <a:cs typeface="Roboto"/>
              <a:sym typeface="Roboto"/>
            </a:endParaRPr>
          </a:p>
        </p:txBody>
      </p:sp>
      <p:pic>
        <p:nvPicPr>
          <p:cNvPr id="934" name="Google Shape;934;p36"/>
          <p:cNvPicPr preferRelativeResize="0"/>
          <p:nvPr/>
        </p:nvPicPr>
        <p:blipFill rotWithShape="1">
          <a:blip r:embed="rId3">
            <a:alphaModFix/>
          </a:blip>
          <a:srcRect b="10598" l="31159" r="28488" t="11640"/>
          <a:stretch/>
        </p:blipFill>
        <p:spPr>
          <a:xfrm>
            <a:off x="5696625" y="1136525"/>
            <a:ext cx="2559775" cy="2567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7"/>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 OVERLAY</a:t>
            </a:r>
            <a:endParaRPr/>
          </a:p>
        </p:txBody>
      </p:sp>
      <p:sp>
        <p:nvSpPr>
          <p:cNvPr id="940" name="Google Shape;940;p37"/>
          <p:cNvSpPr txBox="1"/>
          <p:nvPr/>
        </p:nvSpPr>
        <p:spPr>
          <a:xfrm>
            <a:off x="983525" y="1344663"/>
            <a:ext cx="4385700" cy="276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output from the path finder is extremely thin(1 pixel wide).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Using the path we got from Path finder we broaden the final output line.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Broadening is done based on the previous point was in the horizontal direction or the vertical direction.</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It is taken care that the broaden part does not overlap with the walls of maze.</a:t>
            </a:r>
            <a:endParaRPr>
              <a:latin typeface="Roboto"/>
              <a:ea typeface="Roboto"/>
              <a:cs typeface="Roboto"/>
              <a:sym typeface="Roboto"/>
            </a:endParaRPr>
          </a:p>
        </p:txBody>
      </p:sp>
      <p:pic>
        <p:nvPicPr>
          <p:cNvPr id="941" name="Google Shape;941;p37"/>
          <p:cNvPicPr preferRelativeResize="0"/>
          <p:nvPr/>
        </p:nvPicPr>
        <p:blipFill rotWithShape="1">
          <a:blip r:embed="rId3">
            <a:alphaModFix/>
          </a:blip>
          <a:srcRect b="10844" l="31285" r="28490" t="11635"/>
          <a:stretch/>
        </p:blipFill>
        <p:spPr>
          <a:xfrm>
            <a:off x="5704576" y="1136525"/>
            <a:ext cx="2551800" cy="255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38"/>
          <p:cNvSpPr txBox="1"/>
          <p:nvPr>
            <p:ph idx="9" type="title"/>
          </p:nvPr>
        </p:nvSpPr>
        <p:spPr>
          <a:xfrm>
            <a:off x="625725" y="544750"/>
            <a:ext cx="7704000" cy="8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Results</a:t>
            </a:r>
            <a:endParaRPr sz="4000"/>
          </a:p>
        </p:txBody>
      </p:sp>
      <p:sp>
        <p:nvSpPr>
          <p:cNvPr id="947" name="Google Shape;947;p38"/>
          <p:cNvSpPr txBox="1"/>
          <p:nvPr/>
        </p:nvSpPr>
        <p:spPr>
          <a:xfrm>
            <a:off x="507525" y="1309425"/>
            <a:ext cx="7940400" cy="31092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SzPts val="2000"/>
              <a:buFont typeface="Roboto"/>
              <a:buChar char="●"/>
            </a:pPr>
            <a:r>
              <a:rPr lang="en" sz="2000">
                <a:latin typeface="Roboto"/>
                <a:ea typeface="Roboto"/>
                <a:cs typeface="Roboto"/>
                <a:sym typeface="Roboto"/>
              </a:rPr>
              <a:t>We have tested our code on various kinds of maze. </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 sz="2000">
                <a:latin typeface="Roboto"/>
                <a:ea typeface="Roboto"/>
                <a:cs typeface="Roboto"/>
                <a:sym typeface="Roboto"/>
              </a:rPr>
              <a:t>Some of them are :</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Simple Maze 10*10</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Large Mazes 50*50</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Rotated Mazes</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Noisy Mazes</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Hand-drawn mazes</a:t>
            </a:r>
            <a:endParaRPr sz="2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39"/>
          <p:cNvSpPr txBox="1"/>
          <p:nvPr/>
        </p:nvSpPr>
        <p:spPr>
          <a:xfrm>
            <a:off x="3059800" y="531150"/>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53" name="Google Shape;953;p39"/>
          <p:cNvPicPr preferRelativeResize="0"/>
          <p:nvPr/>
        </p:nvPicPr>
        <p:blipFill>
          <a:blip r:embed="rId3">
            <a:alphaModFix/>
          </a:blip>
          <a:stretch>
            <a:fillRect/>
          </a:stretch>
        </p:blipFill>
        <p:spPr>
          <a:xfrm>
            <a:off x="1594775" y="1479263"/>
            <a:ext cx="2631575" cy="2631575"/>
          </a:xfrm>
          <a:prstGeom prst="rect">
            <a:avLst/>
          </a:prstGeom>
          <a:noFill/>
          <a:ln>
            <a:noFill/>
          </a:ln>
        </p:spPr>
      </p:pic>
      <p:pic>
        <p:nvPicPr>
          <p:cNvPr id="954" name="Google Shape;954;p39"/>
          <p:cNvPicPr preferRelativeResize="0"/>
          <p:nvPr/>
        </p:nvPicPr>
        <p:blipFill rotWithShape="1">
          <a:blip r:embed="rId4">
            <a:alphaModFix/>
          </a:blip>
          <a:srcRect b="10995" l="22204" r="19652" t="11950"/>
          <a:stretch/>
        </p:blipFill>
        <p:spPr>
          <a:xfrm>
            <a:off x="5263100" y="1487250"/>
            <a:ext cx="2631574" cy="2615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0"/>
          <p:cNvSpPr txBox="1"/>
          <p:nvPr/>
        </p:nvSpPr>
        <p:spPr>
          <a:xfrm>
            <a:off x="2421825" y="4035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60" name="Google Shape;960;p40"/>
          <p:cNvPicPr preferRelativeResize="0"/>
          <p:nvPr/>
        </p:nvPicPr>
        <p:blipFill>
          <a:blip r:embed="rId3">
            <a:alphaModFix/>
          </a:blip>
          <a:stretch>
            <a:fillRect/>
          </a:stretch>
        </p:blipFill>
        <p:spPr>
          <a:xfrm>
            <a:off x="1316550" y="1438213"/>
            <a:ext cx="2432200" cy="2432200"/>
          </a:xfrm>
          <a:prstGeom prst="rect">
            <a:avLst/>
          </a:prstGeom>
          <a:noFill/>
          <a:ln>
            <a:noFill/>
          </a:ln>
        </p:spPr>
      </p:pic>
      <p:pic>
        <p:nvPicPr>
          <p:cNvPr id="961" name="Google Shape;961;p40"/>
          <p:cNvPicPr preferRelativeResize="0"/>
          <p:nvPr/>
        </p:nvPicPr>
        <p:blipFill rotWithShape="1">
          <a:blip r:embed="rId4">
            <a:alphaModFix/>
          </a:blip>
          <a:srcRect b="14510" l="25474" r="23858" t="17076"/>
          <a:stretch/>
        </p:blipFill>
        <p:spPr>
          <a:xfrm>
            <a:off x="5210075" y="1422800"/>
            <a:ext cx="2432200" cy="2463014"/>
          </a:xfrm>
          <a:prstGeom prst="rect">
            <a:avLst/>
          </a:prstGeom>
          <a:noFill/>
          <a:ln>
            <a:noFill/>
          </a:ln>
        </p:spPr>
      </p:pic>
      <p:cxnSp>
        <p:nvCxnSpPr>
          <p:cNvPr id="962" name="Google Shape;962;p40"/>
          <p:cNvCxnSpPr/>
          <p:nvPr/>
        </p:nvCxnSpPr>
        <p:spPr>
          <a:xfrm>
            <a:off x="4044713" y="2654313"/>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1"/>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68" name="Google Shape;968;p41"/>
          <p:cNvPicPr preferRelativeResize="0"/>
          <p:nvPr/>
        </p:nvPicPr>
        <p:blipFill>
          <a:blip r:embed="rId3">
            <a:alphaModFix/>
          </a:blip>
          <a:stretch>
            <a:fillRect/>
          </a:stretch>
        </p:blipFill>
        <p:spPr>
          <a:xfrm>
            <a:off x="907725" y="1142338"/>
            <a:ext cx="2858825" cy="2858825"/>
          </a:xfrm>
          <a:prstGeom prst="rect">
            <a:avLst/>
          </a:prstGeom>
          <a:noFill/>
          <a:ln>
            <a:noFill/>
          </a:ln>
        </p:spPr>
      </p:pic>
      <p:pic>
        <p:nvPicPr>
          <p:cNvPr id="969" name="Google Shape;969;p41"/>
          <p:cNvPicPr preferRelativeResize="0"/>
          <p:nvPr/>
        </p:nvPicPr>
        <p:blipFill rotWithShape="1">
          <a:blip r:embed="rId4">
            <a:alphaModFix/>
          </a:blip>
          <a:srcRect b="10832" l="22059" r="19505" t="11684"/>
          <a:stretch/>
        </p:blipFill>
        <p:spPr>
          <a:xfrm>
            <a:off x="4812950" y="1120400"/>
            <a:ext cx="2918626" cy="2902700"/>
          </a:xfrm>
          <a:prstGeom prst="rect">
            <a:avLst/>
          </a:prstGeom>
          <a:noFill/>
          <a:ln>
            <a:noFill/>
          </a:ln>
        </p:spPr>
      </p:pic>
      <p:cxnSp>
        <p:nvCxnSpPr>
          <p:cNvPr id="970" name="Google Shape;970;p41"/>
          <p:cNvCxnSpPr/>
          <p:nvPr/>
        </p:nvCxnSpPr>
        <p:spPr>
          <a:xfrm>
            <a:off x="3855038" y="2455263"/>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2"/>
          <p:cNvSpPr txBox="1"/>
          <p:nvPr/>
        </p:nvSpPr>
        <p:spPr>
          <a:xfrm>
            <a:off x="2621200" y="4992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76" name="Google Shape;976;p42"/>
          <p:cNvPicPr preferRelativeResize="0"/>
          <p:nvPr/>
        </p:nvPicPr>
        <p:blipFill>
          <a:blip r:embed="rId3">
            <a:alphaModFix/>
          </a:blip>
          <a:stretch>
            <a:fillRect/>
          </a:stretch>
        </p:blipFill>
        <p:spPr>
          <a:xfrm>
            <a:off x="686700" y="1193121"/>
            <a:ext cx="3034974" cy="2646636"/>
          </a:xfrm>
          <a:prstGeom prst="rect">
            <a:avLst/>
          </a:prstGeom>
          <a:noFill/>
          <a:ln>
            <a:noFill/>
          </a:ln>
        </p:spPr>
      </p:pic>
      <p:pic>
        <p:nvPicPr>
          <p:cNvPr id="977" name="Google Shape;977;p42"/>
          <p:cNvPicPr preferRelativeResize="0"/>
          <p:nvPr/>
        </p:nvPicPr>
        <p:blipFill rotWithShape="1">
          <a:blip r:embed="rId4">
            <a:alphaModFix/>
          </a:blip>
          <a:srcRect b="10523" l="28079" r="25796" t="11636"/>
          <a:stretch/>
        </p:blipFill>
        <p:spPr>
          <a:xfrm>
            <a:off x="4940200" y="1193125"/>
            <a:ext cx="3034974" cy="2646624"/>
          </a:xfrm>
          <a:prstGeom prst="rect">
            <a:avLst/>
          </a:prstGeom>
          <a:noFill/>
          <a:ln>
            <a:noFill/>
          </a:ln>
        </p:spPr>
      </p:pic>
      <p:cxnSp>
        <p:nvCxnSpPr>
          <p:cNvPr id="978" name="Google Shape;978;p42"/>
          <p:cNvCxnSpPr/>
          <p:nvPr/>
        </p:nvCxnSpPr>
        <p:spPr>
          <a:xfrm>
            <a:off x="3896238" y="244478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3"/>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84" name="Google Shape;984;p43"/>
          <p:cNvPicPr preferRelativeResize="0"/>
          <p:nvPr/>
        </p:nvPicPr>
        <p:blipFill>
          <a:blip r:embed="rId3">
            <a:alphaModFix/>
          </a:blip>
          <a:stretch>
            <a:fillRect/>
          </a:stretch>
        </p:blipFill>
        <p:spPr>
          <a:xfrm>
            <a:off x="980850" y="1236975"/>
            <a:ext cx="3094101" cy="2885801"/>
          </a:xfrm>
          <a:prstGeom prst="rect">
            <a:avLst/>
          </a:prstGeom>
          <a:noFill/>
          <a:ln>
            <a:noFill/>
          </a:ln>
        </p:spPr>
      </p:pic>
      <p:pic>
        <p:nvPicPr>
          <p:cNvPr id="985" name="Google Shape;985;p43"/>
          <p:cNvPicPr preferRelativeResize="0"/>
          <p:nvPr/>
        </p:nvPicPr>
        <p:blipFill rotWithShape="1">
          <a:blip r:embed="rId4">
            <a:alphaModFix/>
          </a:blip>
          <a:srcRect b="11206" l="22242" r="20013" t="12247"/>
          <a:stretch/>
        </p:blipFill>
        <p:spPr>
          <a:xfrm>
            <a:off x="4904275" y="1275900"/>
            <a:ext cx="3094101" cy="2918650"/>
          </a:xfrm>
          <a:prstGeom prst="rect">
            <a:avLst/>
          </a:prstGeom>
          <a:noFill/>
          <a:ln>
            <a:noFill/>
          </a:ln>
        </p:spPr>
      </p:pic>
      <p:cxnSp>
        <p:nvCxnSpPr>
          <p:cNvPr id="986" name="Google Shape;986;p43"/>
          <p:cNvCxnSpPr/>
          <p:nvPr/>
        </p:nvCxnSpPr>
        <p:spPr>
          <a:xfrm>
            <a:off x="3875013" y="247393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4"/>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92" name="Google Shape;992;p44"/>
          <p:cNvPicPr preferRelativeResize="0"/>
          <p:nvPr/>
        </p:nvPicPr>
        <p:blipFill rotWithShape="1">
          <a:blip r:embed="rId3">
            <a:alphaModFix/>
          </a:blip>
          <a:srcRect b="3398" l="2960" r="3660" t="4248"/>
          <a:stretch/>
        </p:blipFill>
        <p:spPr>
          <a:xfrm>
            <a:off x="645925" y="1260925"/>
            <a:ext cx="3261550" cy="3022299"/>
          </a:xfrm>
          <a:prstGeom prst="rect">
            <a:avLst/>
          </a:prstGeom>
          <a:noFill/>
          <a:ln>
            <a:noFill/>
          </a:ln>
        </p:spPr>
      </p:pic>
      <p:pic>
        <p:nvPicPr>
          <p:cNvPr id="993" name="Google Shape;993;p44"/>
          <p:cNvPicPr preferRelativeResize="0"/>
          <p:nvPr/>
        </p:nvPicPr>
        <p:blipFill rotWithShape="1">
          <a:blip r:embed="rId4">
            <a:alphaModFix/>
          </a:blip>
          <a:srcRect b="13713" l="32180" r="29165" t="13922"/>
          <a:stretch/>
        </p:blipFill>
        <p:spPr>
          <a:xfrm>
            <a:off x="4936175" y="1260925"/>
            <a:ext cx="3365202" cy="2901725"/>
          </a:xfrm>
          <a:prstGeom prst="rect">
            <a:avLst/>
          </a:prstGeom>
          <a:noFill/>
          <a:ln>
            <a:noFill/>
          </a:ln>
        </p:spPr>
      </p:pic>
      <p:cxnSp>
        <p:nvCxnSpPr>
          <p:cNvPr id="994" name="Google Shape;994;p44"/>
          <p:cNvCxnSpPr/>
          <p:nvPr/>
        </p:nvCxnSpPr>
        <p:spPr>
          <a:xfrm>
            <a:off x="3987113" y="257173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5"/>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cxnSp>
        <p:nvCxnSpPr>
          <p:cNvPr id="1000" name="Google Shape;1000;p45"/>
          <p:cNvCxnSpPr/>
          <p:nvPr/>
        </p:nvCxnSpPr>
        <p:spPr>
          <a:xfrm>
            <a:off x="4137288" y="2571738"/>
            <a:ext cx="869400" cy="0"/>
          </a:xfrm>
          <a:prstGeom prst="straightConnector1">
            <a:avLst/>
          </a:prstGeom>
          <a:noFill/>
          <a:ln cap="flat" cmpd="sng" w="9525">
            <a:solidFill>
              <a:schemeClr val="dk2"/>
            </a:solidFill>
            <a:prstDash val="solid"/>
            <a:round/>
            <a:headEnd len="med" w="med" type="none"/>
            <a:tailEnd len="med" w="med" type="triangle"/>
          </a:ln>
        </p:spPr>
      </p:cxnSp>
      <p:pic>
        <p:nvPicPr>
          <p:cNvPr id="1001" name="Google Shape;1001;p45"/>
          <p:cNvPicPr preferRelativeResize="0"/>
          <p:nvPr/>
        </p:nvPicPr>
        <p:blipFill>
          <a:blip r:embed="rId3">
            <a:alphaModFix/>
          </a:blip>
          <a:stretch>
            <a:fillRect/>
          </a:stretch>
        </p:blipFill>
        <p:spPr>
          <a:xfrm>
            <a:off x="246675" y="1309850"/>
            <a:ext cx="3650224" cy="2523801"/>
          </a:xfrm>
          <a:prstGeom prst="rect">
            <a:avLst/>
          </a:prstGeom>
          <a:noFill/>
          <a:ln>
            <a:noFill/>
          </a:ln>
        </p:spPr>
      </p:pic>
      <p:pic>
        <p:nvPicPr>
          <p:cNvPr id="1002" name="Google Shape;1002;p45"/>
          <p:cNvPicPr preferRelativeResize="0"/>
          <p:nvPr/>
        </p:nvPicPr>
        <p:blipFill rotWithShape="1">
          <a:blip r:embed="rId4">
            <a:alphaModFix/>
          </a:blip>
          <a:srcRect b="10759" l="21929" r="20240" t="12275"/>
          <a:stretch/>
        </p:blipFill>
        <p:spPr>
          <a:xfrm>
            <a:off x="5133025" y="1330925"/>
            <a:ext cx="3582650" cy="2481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28"/>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35" name="Google Shape;835;p28"/>
          <p:cNvSpPr txBox="1"/>
          <p:nvPr>
            <p:ph type="title"/>
          </p:nvPr>
        </p:nvSpPr>
        <p:spPr>
          <a:xfrm>
            <a:off x="210087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36" name="Google Shape;836;p28"/>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37" name="Google Shape;837;p28"/>
          <p:cNvSpPr txBox="1"/>
          <p:nvPr>
            <p:ph idx="3" type="title"/>
          </p:nvPr>
        </p:nvSpPr>
        <p:spPr>
          <a:xfrm>
            <a:off x="595832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8" name="Google Shape;838;p28"/>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839" name="Google Shape;839;p28"/>
          <p:cNvSpPr txBox="1"/>
          <p:nvPr>
            <p:ph idx="6" type="title"/>
          </p:nvPr>
        </p:nvSpPr>
        <p:spPr>
          <a:xfrm>
            <a:off x="210087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0" name="Google Shape;840;p28"/>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841" name="Google Shape;841;p28"/>
          <p:cNvSpPr txBox="1"/>
          <p:nvPr>
            <p:ph idx="13" type="title"/>
          </p:nvPr>
        </p:nvSpPr>
        <p:spPr>
          <a:xfrm>
            <a:off x="595832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2" name="Google Shape;842;p28"/>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46"/>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Failed Test Cases</a:t>
            </a:r>
            <a:endParaRPr b="1" sz="2500">
              <a:solidFill>
                <a:schemeClr val="lt1"/>
              </a:solidFill>
              <a:latin typeface="Roboto"/>
              <a:ea typeface="Roboto"/>
              <a:cs typeface="Roboto"/>
              <a:sym typeface="Roboto"/>
            </a:endParaRPr>
          </a:p>
        </p:txBody>
      </p:sp>
      <p:cxnSp>
        <p:nvCxnSpPr>
          <p:cNvPr id="1008" name="Google Shape;1008;p46"/>
          <p:cNvCxnSpPr/>
          <p:nvPr/>
        </p:nvCxnSpPr>
        <p:spPr>
          <a:xfrm>
            <a:off x="3987113" y="2571738"/>
            <a:ext cx="869400" cy="0"/>
          </a:xfrm>
          <a:prstGeom prst="straightConnector1">
            <a:avLst/>
          </a:prstGeom>
          <a:noFill/>
          <a:ln cap="flat" cmpd="sng" w="9525">
            <a:solidFill>
              <a:schemeClr val="dk2"/>
            </a:solidFill>
            <a:prstDash val="solid"/>
            <a:round/>
            <a:headEnd len="med" w="med" type="none"/>
            <a:tailEnd len="med" w="med" type="triangle"/>
          </a:ln>
        </p:spPr>
      </p:cxnSp>
      <p:pic>
        <p:nvPicPr>
          <p:cNvPr id="1009" name="Google Shape;1009;p46"/>
          <p:cNvPicPr preferRelativeResize="0"/>
          <p:nvPr/>
        </p:nvPicPr>
        <p:blipFill rotWithShape="1">
          <a:blip r:embed="rId3">
            <a:alphaModFix/>
          </a:blip>
          <a:srcRect b="5087" l="0" r="18546" t="0"/>
          <a:stretch/>
        </p:blipFill>
        <p:spPr>
          <a:xfrm>
            <a:off x="925025" y="1244975"/>
            <a:ext cx="2799024" cy="2853875"/>
          </a:xfrm>
          <a:prstGeom prst="rect">
            <a:avLst/>
          </a:prstGeom>
          <a:noFill/>
          <a:ln>
            <a:noFill/>
          </a:ln>
        </p:spPr>
      </p:pic>
      <p:pic>
        <p:nvPicPr>
          <p:cNvPr id="1010" name="Google Shape;1010;p46"/>
          <p:cNvPicPr preferRelativeResize="0"/>
          <p:nvPr/>
        </p:nvPicPr>
        <p:blipFill rotWithShape="1">
          <a:blip r:embed="rId4">
            <a:alphaModFix/>
          </a:blip>
          <a:srcRect b="16364" l="13072" r="28335" t="15305"/>
          <a:stretch/>
        </p:blipFill>
        <p:spPr>
          <a:xfrm>
            <a:off x="5119600" y="1244975"/>
            <a:ext cx="2926600" cy="2933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47"/>
          <p:cNvSpPr txBox="1"/>
          <p:nvPr/>
        </p:nvSpPr>
        <p:spPr>
          <a:xfrm>
            <a:off x="2804600" y="523175"/>
            <a:ext cx="3315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Failed Test Cases</a:t>
            </a:r>
            <a:endParaRPr b="1" sz="2500">
              <a:solidFill>
                <a:schemeClr val="lt1"/>
              </a:solidFill>
              <a:latin typeface="Roboto"/>
              <a:ea typeface="Roboto"/>
              <a:cs typeface="Roboto"/>
              <a:sym typeface="Roboto"/>
            </a:endParaRPr>
          </a:p>
          <a:p>
            <a:pPr indent="0" lvl="0" marL="0" rtl="0" algn="ctr">
              <a:spcBef>
                <a:spcPts val="0"/>
              </a:spcBef>
              <a:spcAft>
                <a:spcPts val="0"/>
              </a:spcAft>
              <a:buNone/>
            </a:pPr>
            <a:r>
              <a:t/>
            </a:r>
            <a:endParaRPr b="1" sz="2500">
              <a:solidFill>
                <a:schemeClr val="lt1"/>
              </a:solidFill>
              <a:latin typeface="Roboto"/>
              <a:ea typeface="Roboto"/>
              <a:cs typeface="Roboto"/>
              <a:sym typeface="Roboto"/>
            </a:endParaRPr>
          </a:p>
        </p:txBody>
      </p:sp>
      <p:pic>
        <p:nvPicPr>
          <p:cNvPr id="1016" name="Google Shape;1016;p47"/>
          <p:cNvPicPr preferRelativeResize="0"/>
          <p:nvPr/>
        </p:nvPicPr>
        <p:blipFill rotWithShape="1">
          <a:blip r:embed="rId3">
            <a:alphaModFix/>
          </a:blip>
          <a:srcRect b="0" l="0" r="0" t="22396"/>
          <a:stretch/>
        </p:blipFill>
        <p:spPr>
          <a:xfrm>
            <a:off x="3350713" y="1132375"/>
            <a:ext cx="2222775" cy="3755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48"/>
          <p:cNvSpPr txBox="1"/>
          <p:nvPr/>
        </p:nvSpPr>
        <p:spPr>
          <a:xfrm>
            <a:off x="2804600" y="523175"/>
            <a:ext cx="3315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Application</a:t>
            </a:r>
            <a:endParaRPr b="1" sz="3000">
              <a:solidFill>
                <a:schemeClr val="lt1"/>
              </a:solidFill>
              <a:latin typeface="Roboto"/>
              <a:ea typeface="Roboto"/>
              <a:cs typeface="Roboto"/>
              <a:sym typeface="Roboto"/>
            </a:endParaRPr>
          </a:p>
        </p:txBody>
      </p:sp>
      <p:sp>
        <p:nvSpPr>
          <p:cNvPr id="1022" name="Google Shape;1022;p48"/>
          <p:cNvSpPr txBox="1"/>
          <p:nvPr/>
        </p:nvSpPr>
        <p:spPr>
          <a:xfrm>
            <a:off x="1578925" y="1594900"/>
            <a:ext cx="5422500" cy="2263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Applications of maze solving systems include intelligent traffic control that helps </a:t>
            </a:r>
            <a:r>
              <a:rPr b="1" lang="en">
                <a:latin typeface="Roboto"/>
                <a:ea typeface="Roboto"/>
                <a:cs typeface="Roboto"/>
                <a:sym typeface="Roboto"/>
              </a:rPr>
              <a:t>ambulances</a:t>
            </a:r>
            <a:r>
              <a:rPr b="1" lang="en">
                <a:latin typeface="Roboto"/>
                <a:ea typeface="Roboto"/>
                <a:cs typeface="Roboto"/>
                <a:sym typeface="Roboto"/>
              </a:rPr>
              <a:t>, fire fighters, or rescuing robots</a:t>
            </a:r>
            <a:r>
              <a:rPr lang="en">
                <a:latin typeface="Roboto"/>
                <a:ea typeface="Roboto"/>
                <a:cs typeface="Roboto"/>
                <a:sym typeface="Roboto"/>
              </a:rPr>
              <a:t> to find their shortest path to their destination.</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images are mostly the ones which are obtained from satellites and using image segmentation we can remove the unnecessary area and apply maze solving technique to obtain the shortest path.</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9"/>
          <p:cNvSpPr txBox="1"/>
          <p:nvPr/>
        </p:nvSpPr>
        <p:spPr>
          <a:xfrm>
            <a:off x="1923350" y="327850"/>
            <a:ext cx="4728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Roboto"/>
                <a:ea typeface="Roboto"/>
                <a:cs typeface="Roboto"/>
                <a:sym typeface="Roboto"/>
              </a:rPr>
              <a:t>CONTRIBUTION</a:t>
            </a:r>
            <a:endParaRPr b="1" sz="2900">
              <a:solidFill>
                <a:schemeClr val="lt1"/>
              </a:solidFill>
              <a:latin typeface="Roboto"/>
              <a:ea typeface="Roboto"/>
              <a:cs typeface="Roboto"/>
              <a:sym typeface="Roboto"/>
            </a:endParaRPr>
          </a:p>
        </p:txBody>
      </p:sp>
      <p:graphicFrame>
        <p:nvGraphicFramePr>
          <p:cNvPr id="1028" name="Google Shape;1028;p49"/>
          <p:cNvGraphicFramePr/>
          <p:nvPr/>
        </p:nvGraphicFramePr>
        <p:xfrm>
          <a:off x="2300300" y="1809750"/>
          <a:ext cx="3000000" cy="3000000"/>
        </p:xfrm>
        <a:graphic>
          <a:graphicData uri="http://schemas.openxmlformats.org/drawingml/2006/table">
            <a:tbl>
              <a:tblPr>
                <a:noFill/>
                <a:tableStyleId>{F0A2950E-5A8D-49AD-BC25-124466B9B3C2}</a:tableStyleId>
              </a:tblPr>
              <a:tblGrid>
                <a:gridCol w="1828325"/>
                <a:gridCol w="3250525"/>
              </a:tblGrid>
              <a:tr h="396200">
                <a:tc>
                  <a:txBody>
                    <a:bodyPr/>
                    <a:lstStyle/>
                    <a:p>
                      <a:pPr indent="0" lvl="0" marL="0" rtl="0" algn="ctr">
                        <a:spcBef>
                          <a:spcPts val="0"/>
                        </a:spcBef>
                        <a:spcAft>
                          <a:spcPts val="0"/>
                        </a:spcAft>
                        <a:buNone/>
                      </a:pPr>
                      <a:r>
                        <a:rPr lang="en"/>
                        <a:t>Prashant Gupta</a:t>
                      </a:r>
                      <a:endParaRPr/>
                    </a:p>
                  </a:txBody>
                  <a:tcPr marT="91425" marB="91425" marR="91425" marL="91425"/>
                </a:tc>
                <a:tc>
                  <a:txBody>
                    <a:bodyPr/>
                    <a:lstStyle/>
                    <a:p>
                      <a:pPr indent="0" lvl="0" marL="0" rtl="0" algn="ctr">
                        <a:spcBef>
                          <a:spcPts val="0"/>
                        </a:spcBef>
                        <a:spcAft>
                          <a:spcPts val="0"/>
                        </a:spcAft>
                        <a:buNone/>
                      </a:pPr>
                      <a:r>
                        <a:rPr lang="en"/>
                        <a:t>Maze Extraction,Path Finder</a:t>
                      </a:r>
                      <a:endParaRPr/>
                    </a:p>
                  </a:txBody>
                  <a:tcPr marT="91425" marB="91425" marR="91425" marL="91425"/>
                </a:tc>
              </a:tr>
              <a:tr h="396200">
                <a:tc>
                  <a:txBody>
                    <a:bodyPr/>
                    <a:lstStyle/>
                    <a:p>
                      <a:pPr indent="0" lvl="0" marL="0" rtl="0" algn="ctr">
                        <a:spcBef>
                          <a:spcPts val="0"/>
                        </a:spcBef>
                        <a:spcAft>
                          <a:spcPts val="0"/>
                        </a:spcAft>
                        <a:buNone/>
                      </a:pPr>
                      <a:r>
                        <a:rPr lang="en"/>
                        <a:t>Tarun</a:t>
                      </a:r>
                      <a:endParaRPr/>
                    </a:p>
                  </a:txBody>
                  <a:tcPr marT="91425" marB="91425" marR="91425" marL="91425"/>
                </a:tc>
                <a:tc>
                  <a:txBody>
                    <a:bodyPr/>
                    <a:lstStyle/>
                    <a:p>
                      <a:pPr indent="0" lvl="0" marL="0" rtl="0" algn="ctr">
                        <a:spcBef>
                          <a:spcPts val="0"/>
                        </a:spcBef>
                        <a:spcAft>
                          <a:spcPts val="0"/>
                        </a:spcAft>
                        <a:buNone/>
                      </a:pPr>
                      <a:r>
                        <a:rPr lang="en" sz="1200"/>
                        <a:t>Gate Finding,Testing and Debugging,slides</a:t>
                      </a:r>
                      <a:endParaRPr sz="1200"/>
                    </a:p>
                  </a:txBody>
                  <a:tcPr marT="91425" marB="91425" marR="91425" marL="91425"/>
                </a:tc>
              </a:tr>
              <a:tr h="434725">
                <a:tc>
                  <a:txBody>
                    <a:bodyPr/>
                    <a:lstStyle/>
                    <a:p>
                      <a:pPr indent="0" lvl="0" marL="0" rtl="0" algn="ctr">
                        <a:spcBef>
                          <a:spcPts val="0"/>
                        </a:spcBef>
                        <a:spcAft>
                          <a:spcPts val="0"/>
                        </a:spcAft>
                        <a:buNone/>
                      </a:pPr>
                      <a:r>
                        <a:rPr lang="en"/>
                        <a:t>Prasoon Garg</a:t>
                      </a:r>
                      <a:endParaRPr/>
                    </a:p>
                  </a:txBody>
                  <a:tcPr marT="91425" marB="91425" marR="91425" marL="91425"/>
                </a:tc>
                <a:tc>
                  <a:txBody>
                    <a:bodyPr/>
                    <a:lstStyle/>
                    <a:p>
                      <a:pPr indent="0" lvl="0" marL="0" rtl="0" algn="ctr">
                        <a:spcBef>
                          <a:spcPts val="0"/>
                        </a:spcBef>
                        <a:spcAft>
                          <a:spcPts val="0"/>
                        </a:spcAft>
                        <a:buNone/>
                      </a:pPr>
                      <a:r>
                        <a:rPr lang="en"/>
                        <a:t>Path Finder, Solution Overlay</a:t>
                      </a:r>
                      <a:endParaRPr/>
                    </a:p>
                  </a:txBody>
                  <a:tcPr marT="91425" marB="91425" marR="91425" marL="91425"/>
                </a:tc>
              </a:tr>
              <a:tr h="396200">
                <a:tc>
                  <a:txBody>
                    <a:bodyPr/>
                    <a:lstStyle/>
                    <a:p>
                      <a:pPr indent="0" lvl="0" marL="0" rtl="0" algn="ctr">
                        <a:spcBef>
                          <a:spcPts val="0"/>
                        </a:spcBef>
                        <a:spcAft>
                          <a:spcPts val="0"/>
                        </a:spcAft>
                        <a:buNone/>
                      </a:pPr>
                      <a:r>
                        <a:rPr lang="en"/>
                        <a:t>Snehit Gupta</a:t>
                      </a:r>
                      <a:endParaRPr/>
                    </a:p>
                  </a:txBody>
                  <a:tcPr marT="91425" marB="91425" marR="91425" marL="91425"/>
                </a:tc>
                <a:tc>
                  <a:txBody>
                    <a:bodyPr/>
                    <a:lstStyle/>
                    <a:p>
                      <a:pPr indent="0" lvl="0" marL="0" rtl="0" algn="ctr">
                        <a:spcBef>
                          <a:spcPts val="0"/>
                        </a:spcBef>
                        <a:spcAft>
                          <a:spcPts val="0"/>
                        </a:spcAft>
                        <a:buNone/>
                      </a:pPr>
                      <a:r>
                        <a:rPr lang="en"/>
                        <a:t>Gate Finder,Pre-processing</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50"/>
          <p:cNvSpPr txBox="1"/>
          <p:nvPr>
            <p:ph type="title"/>
          </p:nvPr>
        </p:nvSpPr>
        <p:spPr>
          <a:xfrm>
            <a:off x="822000" y="1658157"/>
            <a:ext cx="74997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9"/>
          <p:cNvSpPr txBox="1"/>
          <p:nvPr>
            <p:ph idx="1" type="subTitle"/>
          </p:nvPr>
        </p:nvSpPr>
        <p:spPr>
          <a:xfrm>
            <a:off x="713375" y="2420302"/>
            <a:ext cx="4732500" cy="11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Solving mazes and extracting shortest path solutions</a:t>
            </a:r>
            <a:endParaRPr sz="1300"/>
          </a:p>
          <a:p>
            <a:pPr indent="0" lvl="0" marL="0" rtl="0" algn="l">
              <a:spcBef>
                <a:spcPts val="0"/>
              </a:spcBef>
              <a:spcAft>
                <a:spcPts val="0"/>
              </a:spcAft>
              <a:buNone/>
            </a:pPr>
            <a:r>
              <a:rPr lang="en" sz="1300"/>
              <a:t>have a number of applications within image processing. </a:t>
            </a:r>
            <a:endParaRPr sz="1300"/>
          </a:p>
          <a:p>
            <a:pPr indent="0" lvl="0" marL="0" rtl="0" algn="l">
              <a:spcBef>
                <a:spcPts val="0"/>
              </a:spcBef>
              <a:spcAft>
                <a:spcPts val="0"/>
              </a:spcAft>
              <a:buNone/>
            </a:pPr>
            <a:r>
              <a:rPr lang="en" sz="1300"/>
              <a:t>we provide an algorithm which is used to detect and solve rectangular mazes using various Digital Image Processing and Game Theory Concepts.</a:t>
            </a:r>
            <a:endParaRPr sz="1300"/>
          </a:p>
        </p:txBody>
      </p:sp>
      <p:sp>
        <p:nvSpPr>
          <p:cNvPr id="848" name="Google Shape;848;p2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cxnSp>
        <p:nvCxnSpPr>
          <p:cNvPr id="853" name="Google Shape;853;p30"/>
          <p:cNvCxnSpPr>
            <a:stCxn id="854" idx="6"/>
            <a:endCxn id="855" idx="2"/>
          </p:cNvCxnSpPr>
          <p:nvPr/>
        </p:nvCxnSpPr>
        <p:spPr>
          <a:xfrm>
            <a:off x="1358784" y="2672653"/>
            <a:ext cx="1152000" cy="9600"/>
          </a:xfrm>
          <a:prstGeom prst="straightConnector1">
            <a:avLst/>
          </a:prstGeom>
          <a:noFill/>
          <a:ln cap="rnd" cmpd="sng" w="28575">
            <a:solidFill>
              <a:schemeClr val="accent1"/>
            </a:solidFill>
            <a:prstDash val="solid"/>
            <a:round/>
            <a:headEnd len="med" w="med" type="none"/>
            <a:tailEnd len="med" w="med" type="none"/>
          </a:ln>
        </p:spPr>
      </p:cxnSp>
      <p:sp>
        <p:nvSpPr>
          <p:cNvPr id="856" name="Google Shape;856;p3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FOR MAZE SOLVER</a:t>
            </a:r>
            <a:endParaRPr/>
          </a:p>
        </p:txBody>
      </p:sp>
      <p:sp>
        <p:nvSpPr>
          <p:cNvPr id="857" name="Google Shape;857;p30"/>
          <p:cNvSpPr txBox="1"/>
          <p:nvPr>
            <p:ph idx="4294967295" type="subTitle"/>
          </p:nvPr>
        </p:nvSpPr>
        <p:spPr>
          <a:xfrm flipH="1">
            <a:off x="0" y="3406900"/>
            <a:ext cx="2008800" cy="33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2"/>
                </a:solidFill>
                <a:latin typeface="Orbitron"/>
                <a:ea typeface="Orbitron"/>
                <a:cs typeface="Orbitron"/>
                <a:sym typeface="Orbitron"/>
              </a:rPr>
              <a:t>PRE</a:t>
            </a:r>
            <a:endParaRPr b="1" sz="1900">
              <a:solidFill>
                <a:schemeClr val="dk2"/>
              </a:solidFill>
              <a:latin typeface="Orbitron"/>
              <a:ea typeface="Orbitron"/>
              <a:cs typeface="Orbitron"/>
              <a:sym typeface="Orbitron"/>
            </a:endParaRPr>
          </a:p>
          <a:p>
            <a:pPr indent="0" lvl="0" marL="0" rtl="0" algn="ctr">
              <a:spcBef>
                <a:spcPts val="0"/>
              </a:spcBef>
              <a:spcAft>
                <a:spcPts val="0"/>
              </a:spcAft>
              <a:buNone/>
            </a:pPr>
            <a:r>
              <a:rPr b="1" lang="en" sz="1900">
                <a:solidFill>
                  <a:schemeClr val="dk2"/>
                </a:solidFill>
                <a:latin typeface="Orbitron"/>
                <a:ea typeface="Orbitron"/>
                <a:cs typeface="Orbitron"/>
                <a:sym typeface="Orbitron"/>
              </a:rPr>
              <a:t>PROCESSING</a:t>
            </a:r>
            <a:endParaRPr b="1" sz="1900">
              <a:solidFill>
                <a:schemeClr val="dk2"/>
              </a:solidFill>
              <a:latin typeface="Orbitron"/>
              <a:ea typeface="Orbitron"/>
              <a:cs typeface="Orbitron"/>
              <a:sym typeface="Orbitron"/>
            </a:endParaRPr>
          </a:p>
        </p:txBody>
      </p:sp>
      <p:sp>
        <p:nvSpPr>
          <p:cNvPr id="858" name="Google Shape;858;p30"/>
          <p:cNvSpPr txBox="1"/>
          <p:nvPr>
            <p:ph idx="4294967295" type="subTitle"/>
          </p:nvPr>
        </p:nvSpPr>
        <p:spPr>
          <a:xfrm flipH="1">
            <a:off x="3716500" y="3212025"/>
            <a:ext cx="2108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rbitron"/>
                <a:ea typeface="Orbitron"/>
                <a:cs typeface="Orbitron"/>
                <a:sym typeface="Orbitron"/>
              </a:rPr>
              <a:t>GATE FINDING</a:t>
            </a:r>
            <a:endParaRPr b="1" sz="1800">
              <a:solidFill>
                <a:schemeClr val="dk2"/>
              </a:solidFill>
              <a:latin typeface="Orbitron"/>
              <a:ea typeface="Orbitron"/>
              <a:cs typeface="Orbitron"/>
              <a:sym typeface="Orbitron"/>
            </a:endParaRPr>
          </a:p>
        </p:txBody>
      </p:sp>
      <p:sp>
        <p:nvSpPr>
          <p:cNvPr id="859" name="Google Shape;859;p30"/>
          <p:cNvSpPr txBox="1"/>
          <p:nvPr>
            <p:ph idx="4294967295" type="subTitle"/>
          </p:nvPr>
        </p:nvSpPr>
        <p:spPr>
          <a:xfrm flipH="1">
            <a:off x="2011706" y="1722739"/>
            <a:ext cx="1816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Orbitron"/>
                <a:ea typeface="Orbitron"/>
                <a:cs typeface="Orbitron"/>
                <a:sym typeface="Orbitron"/>
              </a:rPr>
              <a:t>MAZE EXTRACTION</a:t>
            </a:r>
            <a:endParaRPr b="1" sz="1700">
              <a:solidFill>
                <a:schemeClr val="dk2"/>
              </a:solidFill>
              <a:latin typeface="Orbitron"/>
              <a:ea typeface="Orbitron"/>
              <a:cs typeface="Orbitron"/>
              <a:sym typeface="Orbitron"/>
            </a:endParaRPr>
          </a:p>
        </p:txBody>
      </p:sp>
      <p:sp>
        <p:nvSpPr>
          <p:cNvPr id="860" name="Google Shape;860;p30"/>
          <p:cNvSpPr txBox="1"/>
          <p:nvPr>
            <p:ph idx="4294967295" type="subTitle"/>
          </p:nvPr>
        </p:nvSpPr>
        <p:spPr>
          <a:xfrm flipH="1">
            <a:off x="5229850" y="1810175"/>
            <a:ext cx="2008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rbitron"/>
                <a:ea typeface="Orbitron"/>
                <a:cs typeface="Orbitron"/>
                <a:sym typeface="Orbitron"/>
              </a:rPr>
              <a:t>PATH FINDER</a:t>
            </a:r>
            <a:endParaRPr b="1" sz="1800">
              <a:solidFill>
                <a:schemeClr val="dk2"/>
              </a:solidFill>
              <a:latin typeface="Orbitron"/>
              <a:ea typeface="Orbitron"/>
              <a:cs typeface="Orbitron"/>
              <a:sym typeface="Orbitron"/>
            </a:endParaRPr>
          </a:p>
        </p:txBody>
      </p:sp>
      <p:sp>
        <p:nvSpPr>
          <p:cNvPr id="854" name="Google Shape;854;p30"/>
          <p:cNvSpPr/>
          <p:nvPr/>
        </p:nvSpPr>
        <p:spPr>
          <a:xfrm>
            <a:off x="540684" y="2263603"/>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2510894"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4168053"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5825200"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30"/>
          <p:cNvCxnSpPr>
            <a:stCxn id="855" idx="6"/>
            <a:endCxn id="861" idx="2"/>
          </p:cNvCxnSpPr>
          <p:nvPr/>
        </p:nvCxnSpPr>
        <p:spPr>
          <a:xfrm>
            <a:off x="3328994" y="2682215"/>
            <a:ext cx="839100" cy="0"/>
          </a:xfrm>
          <a:prstGeom prst="straightConnector1">
            <a:avLst/>
          </a:prstGeom>
          <a:noFill/>
          <a:ln cap="rnd" cmpd="sng" w="28575">
            <a:solidFill>
              <a:schemeClr val="accent1"/>
            </a:solidFill>
            <a:prstDash val="solid"/>
            <a:round/>
            <a:headEnd len="med" w="med" type="none"/>
            <a:tailEnd len="med" w="med" type="none"/>
          </a:ln>
        </p:spPr>
      </p:cxnSp>
      <p:cxnSp>
        <p:nvCxnSpPr>
          <p:cNvPr id="864" name="Google Shape;864;p30"/>
          <p:cNvCxnSpPr>
            <a:stCxn id="861" idx="6"/>
            <a:endCxn id="862" idx="2"/>
          </p:cNvCxnSpPr>
          <p:nvPr/>
        </p:nvCxnSpPr>
        <p:spPr>
          <a:xfrm>
            <a:off x="4986153" y="2682215"/>
            <a:ext cx="839100" cy="0"/>
          </a:xfrm>
          <a:prstGeom prst="straightConnector1">
            <a:avLst/>
          </a:prstGeom>
          <a:noFill/>
          <a:ln cap="rnd" cmpd="sng" w="28575">
            <a:solidFill>
              <a:schemeClr val="accent1"/>
            </a:solidFill>
            <a:prstDash val="solid"/>
            <a:round/>
            <a:headEnd len="med" w="med" type="none"/>
            <a:tailEnd len="med" w="med" type="none"/>
          </a:ln>
        </p:spPr>
      </p:cxnSp>
      <p:grpSp>
        <p:nvGrpSpPr>
          <p:cNvPr id="865" name="Google Shape;865;p30"/>
          <p:cNvGrpSpPr/>
          <p:nvPr/>
        </p:nvGrpSpPr>
        <p:grpSpPr>
          <a:xfrm>
            <a:off x="2750241" y="2512576"/>
            <a:ext cx="339306" cy="339253"/>
            <a:chOff x="2685825" y="840375"/>
            <a:chExt cx="481900" cy="481825"/>
          </a:xfrm>
        </p:grpSpPr>
        <p:sp>
          <p:nvSpPr>
            <p:cNvPr id="866" name="Google Shape;866;p3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 name="Google Shape;867;p3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 name="Google Shape;868;p30"/>
          <p:cNvGrpSpPr/>
          <p:nvPr/>
        </p:nvGrpSpPr>
        <p:grpSpPr>
          <a:xfrm>
            <a:off x="6059060" y="2491422"/>
            <a:ext cx="350431" cy="339887"/>
            <a:chOff x="3270675" y="841800"/>
            <a:chExt cx="497700" cy="482725"/>
          </a:xfrm>
        </p:grpSpPr>
        <p:sp>
          <p:nvSpPr>
            <p:cNvPr id="869" name="Google Shape;869;p3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 name="Google Shape;870;p3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 name="Google Shape;871;p3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 name="Google Shape;872;p30"/>
          <p:cNvGrpSpPr/>
          <p:nvPr/>
        </p:nvGrpSpPr>
        <p:grpSpPr>
          <a:xfrm>
            <a:off x="4407463" y="2533122"/>
            <a:ext cx="339306" cy="298186"/>
            <a:chOff x="2085450" y="2057100"/>
            <a:chExt cx="481900" cy="423500"/>
          </a:xfrm>
        </p:grpSpPr>
        <p:sp>
          <p:nvSpPr>
            <p:cNvPr id="873" name="Google Shape;873;p3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 name="Google Shape;874;p3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 name="Google Shape;875;p3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 name="Google Shape;876;p30"/>
          <p:cNvGrpSpPr/>
          <p:nvPr/>
        </p:nvGrpSpPr>
        <p:grpSpPr>
          <a:xfrm>
            <a:off x="780059" y="2503030"/>
            <a:ext cx="339200" cy="339271"/>
            <a:chOff x="5049725" y="2027900"/>
            <a:chExt cx="481750" cy="481850"/>
          </a:xfrm>
        </p:grpSpPr>
        <p:sp>
          <p:nvSpPr>
            <p:cNvPr id="877" name="Google Shape;877;p3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 name="Google Shape;878;p3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 name="Google Shape;879;p3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 name="Google Shape;880;p3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 name="Google Shape;881;p3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 name="Google Shape;882;p3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 name="Google Shape;883;p3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 name="Google Shape;884;p3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5" name="Google Shape;885;p30"/>
          <p:cNvSpPr/>
          <p:nvPr/>
        </p:nvSpPr>
        <p:spPr>
          <a:xfrm>
            <a:off x="7582300" y="2263603"/>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30"/>
          <p:cNvCxnSpPr>
            <a:endCxn id="885" idx="2"/>
          </p:cNvCxnSpPr>
          <p:nvPr/>
        </p:nvCxnSpPr>
        <p:spPr>
          <a:xfrm>
            <a:off x="6643300" y="2666953"/>
            <a:ext cx="939000" cy="5700"/>
          </a:xfrm>
          <a:prstGeom prst="straightConnector1">
            <a:avLst/>
          </a:prstGeom>
          <a:noFill/>
          <a:ln cap="rnd" cmpd="sng" w="28575">
            <a:solidFill>
              <a:schemeClr val="accent1"/>
            </a:solidFill>
            <a:prstDash val="solid"/>
            <a:round/>
            <a:headEnd len="med" w="med" type="none"/>
            <a:tailEnd len="med" w="med" type="none"/>
          </a:ln>
        </p:spPr>
      </p:cxnSp>
      <p:sp>
        <p:nvSpPr>
          <p:cNvPr id="887" name="Google Shape;887;p30"/>
          <p:cNvSpPr txBox="1"/>
          <p:nvPr/>
        </p:nvSpPr>
        <p:spPr>
          <a:xfrm>
            <a:off x="7238650" y="3158025"/>
            <a:ext cx="1646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Orbitron"/>
                <a:ea typeface="Orbitron"/>
                <a:cs typeface="Orbitron"/>
                <a:sym typeface="Orbitron"/>
              </a:rPr>
              <a:t>SOLUTION OVERLAY</a:t>
            </a:r>
            <a:endParaRPr sz="1200">
              <a:latin typeface="Roboto"/>
              <a:ea typeface="Roboto"/>
              <a:cs typeface="Roboto"/>
              <a:sym typeface="Roboto"/>
            </a:endParaRPr>
          </a:p>
        </p:txBody>
      </p:sp>
      <p:grpSp>
        <p:nvGrpSpPr>
          <p:cNvPr id="888" name="Google Shape;888;p30"/>
          <p:cNvGrpSpPr/>
          <p:nvPr/>
        </p:nvGrpSpPr>
        <p:grpSpPr>
          <a:xfrm>
            <a:off x="7821688" y="2512272"/>
            <a:ext cx="339306" cy="298186"/>
            <a:chOff x="2085450" y="2057100"/>
            <a:chExt cx="481900" cy="423500"/>
          </a:xfrm>
        </p:grpSpPr>
        <p:sp>
          <p:nvSpPr>
            <p:cNvPr id="889" name="Google Shape;889;p3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3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3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897" name="Google Shape;897;p31"/>
          <p:cNvSpPr txBox="1"/>
          <p:nvPr/>
        </p:nvSpPr>
        <p:spPr>
          <a:xfrm>
            <a:off x="670425" y="1099925"/>
            <a:ext cx="7521600" cy="26730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SzPts val="2000"/>
              <a:buFont typeface="Roboto"/>
              <a:buChar char="●"/>
            </a:pPr>
            <a:r>
              <a:rPr lang="en" sz="2000">
                <a:latin typeface="Roboto"/>
                <a:ea typeface="Roboto"/>
                <a:cs typeface="Roboto"/>
                <a:sym typeface="Roboto"/>
              </a:rPr>
              <a:t>We can broadly classify our method into 5 steps. They are </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Pre - Processing</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Maze Extraction</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Gate Detection</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Path Finding</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Solution Overlay</a:t>
            </a:r>
            <a:endParaRPr sz="2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32"/>
          <p:cNvSpPr txBox="1"/>
          <p:nvPr/>
        </p:nvSpPr>
        <p:spPr>
          <a:xfrm>
            <a:off x="2878775" y="279100"/>
            <a:ext cx="3851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Roboto"/>
                <a:ea typeface="Roboto"/>
                <a:cs typeface="Roboto"/>
                <a:sym typeface="Roboto"/>
              </a:rPr>
              <a:t>ORIGINAL IMAGE</a:t>
            </a:r>
            <a:endParaRPr b="1" sz="2500">
              <a:latin typeface="Roboto"/>
              <a:ea typeface="Roboto"/>
              <a:cs typeface="Roboto"/>
              <a:sym typeface="Roboto"/>
            </a:endParaRPr>
          </a:p>
        </p:txBody>
      </p:sp>
      <p:pic>
        <p:nvPicPr>
          <p:cNvPr id="903" name="Google Shape;903;p32"/>
          <p:cNvPicPr preferRelativeResize="0"/>
          <p:nvPr/>
        </p:nvPicPr>
        <p:blipFill>
          <a:blip r:embed="rId3">
            <a:alphaModFix/>
          </a:blip>
          <a:stretch>
            <a:fillRect/>
          </a:stretch>
        </p:blipFill>
        <p:spPr>
          <a:xfrm>
            <a:off x="5172925" y="1282250"/>
            <a:ext cx="2579000" cy="2579000"/>
          </a:xfrm>
          <a:prstGeom prst="rect">
            <a:avLst/>
          </a:prstGeom>
          <a:noFill/>
          <a:ln>
            <a:noFill/>
          </a:ln>
        </p:spPr>
      </p:pic>
      <p:sp>
        <p:nvSpPr>
          <p:cNvPr id="904" name="Google Shape;904;p32"/>
          <p:cNvSpPr txBox="1"/>
          <p:nvPr/>
        </p:nvSpPr>
        <p:spPr>
          <a:xfrm>
            <a:off x="1376950" y="1216675"/>
            <a:ext cx="3373200" cy="210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This is rotated input image which contains salt noise as well.</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Now we explain how we are going to </a:t>
            </a:r>
            <a:r>
              <a:rPr lang="en">
                <a:latin typeface="Roboto"/>
                <a:ea typeface="Roboto"/>
                <a:cs typeface="Roboto"/>
                <a:sym typeface="Roboto"/>
              </a:rPr>
              <a:t>extract</a:t>
            </a:r>
            <a:r>
              <a:rPr lang="en">
                <a:latin typeface="Roboto"/>
                <a:ea typeface="Roboto"/>
                <a:cs typeface="Roboto"/>
                <a:sym typeface="Roboto"/>
              </a:rPr>
              <a:t> the Maze solution for the given Maze in the upcoming Slides.</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3"/>
          <p:cNvSpPr txBox="1"/>
          <p:nvPr>
            <p:ph idx="9" type="title"/>
          </p:nvPr>
        </p:nvSpPr>
        <p:spPr>
          <a:xfrm>
            <a:off x="440875" y="2919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 PROCESSING</a:t>
            </a:r>
            <a:endParaRPr/>
          </a:p>
        </p:txBody>
      </p:sp>
      <p:sp>
        <p:nvSpPr>
          <p:cNvPr id="910" name="Google Shape;910;p33"/>
          <p:cNvSpPr txBox="1"/>
          <p:nvPr/>
        </p:nvSpPr>
        <p:spPr>
          <a:xfrm>
            <a:off x="1012675" y="1136525"/>
            <a:ext cx="68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911" name="Google Shape;911;p33"/>
          <p:cNvPicPr preferRelativeResize="0"/>
          <p:nvPr/>
        </p:nvPicPr>
        <p:blipFill rotWithShape="1">
          <a:blip r:embed="rId3">
            <a:alphaModFix/>
          </a:blip>
          <a:srcRect b="11117" l="31673" r="28654" t="12738"/>
          <a:stretch/>
        </p:blipFill>
        <p:spPr>
          <a:xfrm>
            <a:off x="5755225" y="989075"/>
            <a:ext cx="2719874" cy="2530850"/>
          </a:xfrm>
          <a:prstGeom prst="rect">
            <a:avLst/>
          </a:prstGeom>
          <a:noFill/>
          <a:ln>
            <a:noFill/>
          </a:ln>
        </p:spPr>
      </p:pic>
      <p:sp>
        <p:nvSpPr>
          <p:cNvPr id="912" name="Google Shape;912;p33"/>
          <p:cNvSpPr txBox="1"/>
          <p:nvPr/>
        </p:nvSpPr>
        <p:spPr>
          <a:xfrm>
            <a:off x="2200950" y="3708100"/>
            <a:ext cx="67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13" name="Google Shape;913;p33"/>
          <p:cNvSpPr txBox="1"/>
          <p:nvPr/>
        </p:nvSpPr>
        <p:spPr>
          <a:xfrm>
            <a:off x="777450" y="1314700"/>
            <a:ext cx="4087200" cy="23934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Convert the Image to </a:t>
            </a:r>
            <a:r>
              <a:rPr lang="en" sz="1500">
                <a:latin typeface="Roboto"/>
                <a:ea typeface="Roboto"/>
                <a:cs typeface="Roboto"/>
                <a:sym typeface="Roboto"/>
              </a:rPr>
              <a:t>Grayscale</a:t>
            </a:r>
            <a:r>
              <a:rPr lang="en" sz="1500">
                <a:latin typeface="Roboto"/>
                <a:ea typeface="Roboto"/>
                <a:cs typeface="Roboto"/>
                <a:sym typeface="Roboto"/>
              </a:rPr>
              <a:t>.</a:t>
            </a:r>
            <a:endParaRPr sz="1500">
              <a:latin typeface="Roboto"/>
              <a:ea typeface="Roboto"/>
              <a:cs typeface="Roboto"/>
              <a:sym typeface="Roboto"/>
            </a:endParaRPr>
          </a:p>
          <a:p>
            <a:pPr indent="-323850" lvl="0" marL="457200" rtl="0" algn="l">
              <a:lnSpc>
                <a:spcPct val="115000"/>
              </a:lnSpc>
              <a:spcBef>
                <a:spcPts val="1000"/>
              </a:spcBef>
              <a:spcAft>
                <a:spcPts val="0"/>
              </a:spcAft>
              <a:buSzPts val="1500"/>
              <a:buFont typeface="Roboto"/>
              <a:buChar char="●"/>
            </a:pPr>
            <a:r>
              <a:rPr lang="en" sz="1500">
                <a:latin typeface="Roboto"/>
                <a:ea typeface="Roboto"/>
                <a:cs typeface="Roboto"/>
                <a:sym typeface="Roboto"/>
              </a:rPr>
              <a:t>Use openCv function - </a:t>
            </a:r>
            <a:r>
              <a:rPr b="1" lang="en" sz="1500">
                <a:latin typeface="Roboto"/>
                <a:ea typeface="Roboto"/>
                <a:cs typeface="Roboto"/>
                <a:sym typeface="Roboto"/>
              </a:rPr>
              <a:t>fastNlMeansDenoising</a:t>
            </a:r>
            <a:r>
              <a:rPr lang="en" sz="1500">
                <a:latin typeface="Roboto"/>
                <a:ea typeface="Roboto"/>
                <a:cs typeface="Roboto"/>
                <a:sym typeface="Roboto"/>
              </a:rPr>
              <a:t> to remove the Noise.</a:t>
            </a:r>
            <a:endParaRPr sz="1500">
              <a:latin typeface="Roboto"/>
              <a:ea typeface="Roboto"/>
              <a:cs typeface="Roboto"/>
              <a:sym typeface="Roboto"/>
            </a:endParaRPr>
          </a:p>
          <a:p>
            <a:pPr indent="-323850" lvl="0" marL="457200" rtl="0" algn="l">
              <a:lnSpc>
                <a:spcPct val="115000"/>
              </a:lnSpc>
              <a:spcBef>
                <a:spcPts val="1000"/>
              </a:spcBef>
              <a:spcAft>
                <a:spcPts val="0"/>
              </a:spcAft>
              <a:buSzPts val="1500"/>
              <a:buFont typeface="Roboto"/>
              <a:buChar char="●"/>
            </a:pPr>
            <a:r>
              <a:rPr lang="en" sz="1500">
                <a:latin typeface="Roboto"/>
                <a:ea typeface="Roboto"/>
                <a:cs typeface="Roboto"/>
                <a:sym typeface="Roboto"/>
              </a:rPr>
              <a:t>Binarization of Image is done by using </a:t>
            </a:r>
            <a:r>
              <a:rPr b="1" lang="en" sz="1500">
                <a:latin typeface="Roboto"/>
                <a:ea typeface="Roboto"/>
                <a:cs typeface="Roboto"/>
                <a:sym typeface="Roboto"/>
              </a:rPr>
              <a:t>Otsu’s Thresholding</a:t>
            </a:r>
            <a:r>
              <a:rPr lang="en" sz="1500">
                <a:latin typeface="Roboto"/>
                <a:ea typeface="Roboto"/>
                <a:cs typeface="Roboto"/>
                <a:sym typeface="Roboto"/>
              </a:rPr>
              <a:t>.</a:t>
            </a:r>
            <a:endParaRPr sz="1500">
              <a:latin typeface="Roboto"/>
              <a:ea typeface="Roboto"/>
              <a:cs typeface="Roboto"/>
              <a:sym typeface="Roboto"/>
            </a:endParaRPr>
          </a:p>
          <a:p>
            <a:pPr indent="-323850" lvl="0" marL="457200" rtl="0" algn="l">
              <a:lnSpc>
                <a:spcPct val="115000"/>
              </a:lnSpc>
              <a:spcBef>
                <a:spcPts val="1000"/>
              </a:spcBef>
              <a:spcAft>
                <a:spcPts val="1000"/>
              </a:spcAft>
              <a:buSzPts val="1500"/>
              <a:buFont typeface="Roboto"/>
              <a:buChar char="●"/>
            </a:pPr>
            <a:r>
              <a:rPr lang="en" sz="1500">
                <a:latin typeface="Roboto"/>
                <a:ea typeface="Roboto"/>
                <a:cs typeface="Roboto"/>
                <a:sym typeface="Roboto"/>
              </a:rPr>
              <a:t>Inverting the Binary Image.</a:t>
            </a:r>
            <a:endParaRPr sz="15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34"/>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MAZE EXTRACTION</a:t>
            </a:r>
            <a:endParaRPr/>
          </a:p>
        </p:txBody>
      </p:sp>
      <p:sp>
        <p:nvSpPr>
          <p:cNvPr id="919" name="Google Shape;919;p34"/>
          <p:cNvSpPr txBox="1"/>
          <p:nvPr/>
        </p:nvSpPr>
        <p:spPr>
          <a:xfrm>
            <a:off x="1012675" y="1136525"/>
            <a:ext cx="4276500" cy="3391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The inverted binary image is labelled using connected components.</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Pixels with the top two most </a:t>
            </a:r>
            <a:r>
              <a:rPr lang="en">
                <a:latin typeface="Roboto"/>
                <a:ea typeface="Roboto"/>
                <a:cs typeface="Roboto"/>
                <a:sym typeface="Roboto"/>
              </a:rPr>
              <a:t>occurring</a:t>
            </a:r>
            <a:r>
              <a:rPr lang="en">
                <a:latin typeface="Roboto"/>
                <a:ea typeface="Roboto"/>
                <a:cs typeface="Roboto"/>
                <a:sym typeface="Roboto"/>
              </a:rPr>
              <a:t> labels are picked.</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Using this pixels we find the corners by sorting </a:t>
            </a:r>
            <a:r>
              <a:rPr lang="en">
                <a:latin typeface="Roboto"/>
                <a:ea typeface="Roboto"/>
                <a:cs typeface="Roboto"/>
                <a:sym typeface="Roboto"/>
              </a:rPr>
              <a:t>separately</a:t>
            </a:r>
            <a:r>
              <a:rPr lang="en">
                <a:latin typeface="Roboto"/>
                <a:ea typeface="Roboto"/>
                <a:cs typeface="Roboto"/>
                <a:sym typeface="Roboto"/>
              </a:rPr>
              <a:t> in x and y direction and arranged in clockwise order.</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Binary mask is made using openCV </a:t>
            </a:r>
            <a:r>
              <a:rPr b="1" lang="en">
                <a:latin typeface="Roboto"/>
                <a:ea typeface="Roboto"/>
                <a:cs typeface="Roboto"/>
                <a:sym typeface="Roboto"/>
              </a:rPr>
              <a:t>fillPoly</a:t>
            </a:r>
            <a:r>
              <a:rPr lang="en">
                <a:latin typeface="Roboto"/>
                <a:ea typeface="Roboto"/>
                <a:cs typeface="Roboto"/>
                <a:sym typeface="Roboto"/>
              </a:rPr>
              <a:t> function.</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This Binary masked is multiplied with preprocessing image to obtain the maze.</a:t>
            </a:r>
            <a:endParaRPr>
              <a:latin typeface="Roboto"/>
              <a:ea typeface="Roboto"/>
              <a:cs typeface="Roboto"/>
              <a:sym typeface="Roboto"/>
            </a:endParaRPr>
          </a:p>
        </p:txBody>
      </p:sp>
      <p:pic>
        <p:nvPicPr>
          <p:cNvPr id="920" name="Google Shape;920;p34"/>
          <p:cNvPicPr preferRelativeResize="0"/>
          <p:nvPr/>
        </p:nvPicPr>
        <p:blipFill rotWithShape="1">
          <a:blip r:embed="rId3">
            <a:alphaModFix/>
          </a:blip>
          <a:srcRect b="10844" l="31032" r="28491" t="11635"/>
          <a:stretch/>
        </p:blipFill>
        <p:spPr>
          <a:xfrm>
            <a:off x="5757526" y="1291863"/>
            <a:ext cx="2567750" cy="255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35"/>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GATE FINDING</a:t>
            </a:r>
            <a:endParaRPr/>
          </a:p>
        </p:txBody>
      </p:sp>
      <p:sp>
        <p:nvSpPr>
          <p:cNvPr id="926" name="Google Shape;926;p35"/>
          <p:cNvSpPr txBox="1"/>
          <p:nvPr/>
        </p:nvSpPr>
        <p:spPr>
          <a:xfrm>
            <a:off x="1012675" y="1136525"/>
            <a:ext cx="4356600" cy="3015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The corners obtained from the maze extraction are used create four lines which are the border of the maze.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Iterate in these lines to check for points whose neighbourhood in k*k (k = 3) has no component of maze wall.</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obtained points are shifted a little inside the Maze.</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These points are considered as the gates for the maze.</a:t>
            </a:r>
            <a:endParaRPr>
              <a:latin typeface="Roboto"/>
              <a:ea typeface="Roboto"/>
              <a:cs typeface="Roboto"/>
              <a:sym typeface="Roboto"/>
            </a:endParaRPr>
          </a:p>
        </p:txBody>
      </p:sp>
      <p:pic>
        <p:nvPicPr>
          <p:cNvPr id="927" name="Google Shape;927;p35"/>
          <p:cNvPicPr preferRelativeResize="0"/>
          <p:nvPr/>
        </p:nvPicPr>
        <p:blipFill rotWithShape="1">
          <a:blip r:embed="rId3">
            <a:alphaModFix/>
          </a:blip>
          <a:srcRect b="10839" l="22442" r="19596" t="12118"/>
          <a:stretch/>
        </p:blipFill>
        <p:spPr>
          <a:xfrm>
            <a:off x="5682425" y="1136525"/>
            <a:ext cx="2551800" cy="2543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